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7" r:id="rId2"/>
  </p:sldMasterIdLst>
  <p:notesMasterIdLst>
    <p:notesMasterId r:id="rId19"/>
  </p:notesMasterIdLst>
  <p:sldIdLst>
    <p:sldId id="304" r:id="rId3"/>
    <p:sldId id="257" r:id="rId4"/>
    <p:sldId id="301" r:id="rId5"/>
    <p:sldId id="302" r:id="rId6"/>
    <p:sldId id="303" r:id="rId7"/>
    <p:sldId id="305" r:id="rId8"/>
    <p:sldId id="312" r:id="rId9"/>
    <p:sldId id="313" r:id="rId10"/>
    <p:sldId id="314" r:id="rId11"/>
    <p:sldId id="315" r:id="rId12"/>
    <p:sldId id="311" r:id="rId13"/>
    <p:sldId id="306" r:id="rId14"/>
    <p:sldId id="307" r:id="rId15"/>
    <p:sldId id="308" r:id="rId16"/>
    <p:sldId id="316" r:id="rId17"/>
    <p:sldId id="310" r:id="rId18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2A00"/>
    <a:srgbClr val="0000FF"/>
    <a:srgbClr val="FF3300"/>
    <a:srgbClr val="0066FF"/>
    <a:srgbClr val="CBA9F9"/>
    <a:srgbClr val="F7A7E6"/>
    <a:srgbClr val="000000"/>
    <a:srgbClr val="FF99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63" autoAdjust="0"/>
    <p:restoredTop sz="94958" autoAdjust="0"/>
  </p:normalViewPr>
  <p:slideViewPr>
    <p:cSldViewPr>
      <p:cViewPr>
        <p:scale>
          <a:sx n="80" d="100"/>
          <a:sy n="80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7A6DA-EE2B-43EB-B704-A1665EED0FB9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DB876-0273-453C-A56B-C6667E10AB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44B1C-CE3E-46FE-AECB-D0650015552A}" type="slidenum">
              <a:rPr lang="ru-RU"/>
              <a:pPr/>
              <a:t>14</a:t>
            </a:fld>
            <a:endParaRPr lang="ru-RU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 режиме слайдов ответ появляется после кликанья мышкой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44B1C-CE3E-46FE-AECB-D0650015552A}" type="slidenum">
              <a:rPr lang="ru-RU"/>
              <a:pPr/>
              <a:t>15</a:t>
            </a:fld>
            <a:endParaRPr lang="ru-RU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 режиме слайдов ответ появляется после кликанья мышкой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0414C4-9EF7-4C30-980C-A52797804EBF}" type="slidenum">
              <a:rPr lang="ru-RU"/>
              <a:pPr/>
              <a:t>16</a:t>
            </a:fld>
            <a:endParaRPr lang="ru-RU"/>
          </a:p>
        </p:txBody>
      </p:sp>
      <p:sp>
        <p:nvSpPr>
          <p:cNvPr id="10854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 режиме слайдов ответ появляется после кликанья мышкой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2FCBB-54D6-4CBB-B17E-426C318217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B5471-F6AC-443E-A559-AC608AF95D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0BC26-7F16-4ECF-B5D9-EA480FB06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6FB67-AFFD-4B5D-B195-46B2406DA7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06062-AC1C-4237-B2C9-D8CEAFDD7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94189-AEE3-439E-8A42-1C58CC8C7E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0C262-3777-4284-A719-6A2479C41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3A491B-5387-44D4-BC56-02A9120573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EBB41-8549-44BB-BA22-7AFD3308BC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81094-92E5-4D74-8A55-BB21662C7A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655DB7-1C1D-4768-B845-4AE4309B02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E26A-8C2A-4629-A637-4A79DDF3C5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843DB-1578-42CF-8EDE-0E72C83565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80C3F-CE27-4F61-B89D-EF9DC1D19E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0E20-69F8-4206-8008-7F69F1AE1B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2FCBB-54D6-4CBB-B17E-426C318217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3B5471-F6AC-443E-A559-AC608AF95D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80BC26-7F16-4ECF-B5D9-EA480FB0640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16FB67-AFFD-4B5D-B195-46B2406DA7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C06062-AC1C-4237-B2C9-D8CEAFDD7E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694189-AEE3-439E-8A42-1C58CC8C7EF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0C262-3777-4284-A719-6A2479C419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3A491B-5387-44D4-BC56-02A91205736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5EBB41-8549-44BB-BA22-7AFD3308BCE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81094-92E5-4D74-8A55-BB21662C7A6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55DB7-1C1D-4768-B845-4AE4309B02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3F197"/>
            </a:gs>
            <a:gs pos="100000">
              <a:srgbClr val="CBA9F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EC2294A-EB6E-4EFF-BFE6-4B82FE45F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EC2294A-EB6E-4EFF-BFE6-4B82FE45FA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142852"/>
            <a:ext cx="837838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 урока</a:t>
            </a:r>
            <a:r>
              <a:rPr kumimoji="0" lang="ru-RU" sz="4000" b="1" i="1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1" i="1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sz="4000" b="1" i="1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Площади боковой и полной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поверхностей пирамиды</a:t>
            </a:r>
            <a:r>
              <a:rPr kumimoji="0" lang="ru-RU" sz="4000" b="1" i="1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 </a:t>
            </a:r>
            <a:endParaRPr kumimoji="0" lang="ru-RU" sz="48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AutoShape 4"/>
          <p:cNvSpPr>
            <a:spLocks noChangeArrowheads="1"/>
          </p:cNvSpPr>
          <p:nvPr/>
        </p:nvSpPr>
        <p:spPr bwMode="auto">
          <a:xfrm>
            <a:off x="2976562" y="5786438"/>
            <a:ext cx="3124200" cy="914400"/>
          </a:xfrm>
          <a:prstGeom prst="hexagon">
            <a:avLst>
              <a:gd name="adj" fmla="val 85417"/>
              <a:gd name="vf" fmla="val 115470"/>
            </a:avLst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Oval 5"/>
          <p:cNvSpPr>
            <a:spLocks noChangeArrowheads="1"/>
          </p:cNvSpPr>
          <p:nvPr/>
        </p:nvSpPr>
        <p:spPr bwMode="auto">
          <a:xfrm>
            <a:off x="4500562" y="342423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Line 6"/>
          <p:cNvSpPr>
            <a:spLocks noChangeShapeType="1"/>
          </p:cNvSpPr>
          <p:nvPr/>
        </p:nvSpPr>
        <p:spPr bwMode="auto">
          <a:xfrm flipH="1">
            <a:off x="2976562" y="3500438"/>
            <a:ext cx="1524000" cy="2743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814762" y="3500438"/>
            <a:ext cx="685800" cy="3200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4" name="Line 8"/>
          <p:cNvSpPr>
            <a:spLocks noChangeShapeType="1"/>
          </p:cNvSpPr>
          <p:nvPr/>
        </p:nvSpPr>
        <p:spPr bwMode="auto">
          <a:xfrm>
            <a:off x="4500562" y="3424238"/>
            <a:ext cx="838200" cy="3276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5" name="Line 9"/>
          <p:cNvSpPr>
            <a:spLocks noChangeShapeType="1"/>
          </p:cNvSpPr>
          <p:nvPr/>
        </p:nvSpPr>
        <p:spPr bwMode="auto">
          <a:xfrm>
            <a:off x="4500562" y="3500438"/>
            <a:ext cx="1600200" cy="2743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6" name="Line 10"/>
          <p:cNvSpPr>
            <a:spLocks noChangeShapeType="1"/>
          </p:cNvSpPr>
          <p:nvPr/>
        </p:nvSpPr>
        <p:spPr bwMode="auto">
          <a:xfrm flipH="1">
            <a:off x="3738562" y="3500438"/>
            <a:ext cx="762000" cy="2286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7" name="Line 11"/>
          <p:cNvSpPr>
            <a:spLocks noChangeShapeType="1"/>
          </p:cNvSpPr>
          <p:nvPr/>
        </p:nvSpPr>
        <p:spPr bwMode="auto">
          <a:xfrm>
            <a:off x="4500562" y="3500438"/>
            <a:ext cx="838200" cy="2286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8" name="WordArt 12"/>
          <p:cNvSpPr>
            <a:spLocks noChangeArrowheads="1" noChangeShapeType="1" noTextEdit="1"/>
          </p:cNvSpPr>
          <p:nvPr/>
        </p:nvSpPr>
        <p:spPr bwMode="auto">
          <a:xfrm>
            <a:off x="2671762" y="6167438"/>
            <a:ext cx="238125" cy="2841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1454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А</a:t>
            </a:r>
          </a:p>
        </p:txBody>
      </p:sp>
      <p:sp>
        <p:nvSpPr>
          <p:cNvPr id="49" name="WordArt 13"/>
          <p:cNvSpPr>
            <a:spLocks noChangeArrowheads="1" noChangeShapeType="1" noTextEdit="1"/>
          </p:cNvSpPr>
          <p:nvPr/>
        </p:nvSpPr>
        <p:spPr bwMode="auto">
          <a:xfrm>
            <a:off x="3738562" y="6777038"/>
            <a:ext cx="152400" cy="2841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1593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В</a:t>
            </a:r>
          </a:p>
        </p:txBody>
      </p:sp>
      <p:sp>
        <p:nvSpPr>
          <p:cNvPr id="50" name="WordArt 14"/>
          <p:cNvSpPr>
            <a:spLocks noChangeArrowheads="1" noChangeShapeType="1" noTextEdit="1"/>
          </p:cNvSpPr>
          <p:nvPr/>
        </p:nvSpPr>
        <p:spPr bwMode="auto">
          <a:xfrm>
            <a:off x="5262562" y="6777038"/>
            <a:ext cx="152400" cy="304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2801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С</a:t>
            </a:r>
          </a:p>
        </p:txBody>
      </p:sp>
      <p:sp>
        <p:nvSpPr>
          <p:cNvPr id="51" name="WordArt 15"/>
          <p:cNvSpPr>
            <a:spLocks noChangeArrowheads="1" noChangeShapeType="1" noTextEdit="1"/>
          </p:cNvSpPr>
          <p:nvPr/>
        </p:nvSpPr>
        <p:spPr bwMode="auto">
          <a:xfrm>
            <a:off x="6176962" y="6091238"/>
            <a:ext cx="242888" cy="2841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145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D</a:t>
            </a:r>
            <a:endParaRPr lang="ru-RU" sz="3600" kern="10">
              <a:ln w="9525">
                <a:solidFill>
                  <a:schemeClr val="accent2"/>
                </a:solidFill>
                <a:round/>
                <a:headEnd/>
                <a:tailEnd/>
              </a:ln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sp>
        <p:nvSpPr>
          <p:cNvPr id="52" name="WordArt 16"/>
          <p:cNvSpPr>
            <a:spLocks noChangeArrowheads="1" noChangeShapeType="1" noTextEdit="1"/>
          </p:cNvSpPr>
          <p:nvPr/>
        </p:nvSpPr>
        <p:spPr bwMode="auto">
          <a:xfrm>
            <a:off x="5414962" y="5481638"/>
            <a:ext cx="214313" cy="2841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889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E</a:t>
            </a:r>
            <a:endParaRPr lang="ru-RU" sz="3600" kern="10">
              <a:ln w="9525">
                <a:solidFill>
                  <a:schemeClr val="accent2"/>
                </a:solidFill>
                <a:round/>
                <a:headEnd/>
                <a:tailEnd/>
              </a:ln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sp>
        <p:nvSpPr>
          <p:cNvPr id="53" name="WordArt 17"/>
          <p:cNvSpPr>
            <a:spLocks noChangeArrowheads="1" noChangeShapeType="1" noTextEdit="1"/>
          </p:cNvSpPr>
          <p:nvPr/>
        </p:nvSpPr>
        <p:spPr bwMode="auto">
          <a:xfrm>
            <a:off x="3433762" y="5481638"/>
            <a:ext cx="228600" cy="2286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0241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F</a:t>
            </a:r>
            <a:endParaRPr lang="ru-RU" sz="3600" kern="10">
              <a:ln w="9525">
                <a:solidFill>
                  <a:schemeClr val="accent2"/>
                </a:solidFill>
                <a:round/>
                <a:headEnd/>
                <a:tailEnd/>
              </a:ln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sp>
        <p:nvSpPr>
          <p:cNvPr id="54" name="WordArt 18"/>
          <p:cNvSpPr>
            <a:spLocks noChangeArrowheads="1" noChangeShapeType="1" noTextEdit="1"/>
          </p:cNvSpPr>
          <p:nvPr/>
        </p:nvSpPr>
        <p:spPr bwMode="auto">
          <a:xfrm>
            <a:off x="4652962" y="3195638"/>
            <a:ext cx="128588" cy="2841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7681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P</a:t>
            </a:r>
            <a:endParaRPr lang="ru-RU" sz="3600" kern="10">
              <a:ln w="9525">
                <a:solidFill>
                  <a:schemeClr val="accent2"/>
                </a:solidFill>
                <a:round/>
                <a:headEnd/>
                <a:tailEnd/>
              </a:ln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sp>
        <p:nvSpPr>
          <p:cNvPr id="55" name="Line 19"/>
          <p:cNvSpPr>
            <a:spLocks noChangeShapeType="1"/>
          </p:cNvSpPr>
          <p:nvPr/>
        </p:nvSpPr>
        <p:spPr bwMode="auto">
          <a:xfrm flipH="1">
            <a:off x="4500561" y="3571876"/>
            <a:ext cx="45719" cy="2671762"/>
          </a:xfrm>
          <a:prstGeom prst="line">
            <a:avLst/>
          </a:prstGeom>
          <a:noFill/>
          <a:ln w="38100">
            <a:solidFill>
              <a:srgbClr val="99FFCC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6" name="Oval 20"/>
          <p:cNvSpPr>
            <a:spLocks noChangeArrowheads="1"/>
          </p:cNvSpPr>
          <p:nvPr/>
        </p:nvSpPr>
        <p:spPr bwMode="auto">
          <a:xfrm>
            <a:off x="4424362" y="6167438"/>
            <a:ext cx="1524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" name="WordArt 21"/>
          <p:cNvSpPr>
            <a:spLocks noChangeArrowheads="1" noChangeShapeType="1" noTextEdit="1"/>
          </p:cNvSpPr>
          <p:nvPr/>
        </p:nvSpPr>
        <p:spPr bwMode="auto">
          <a:xfrm>
            <a:off x="4500562" y="6243638"/>
            <a:ext cx="152400" cy="304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4153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2"/>
          <p:cNvSpPr>
            <a:spLocks/>
          </p:cNvSpPr>
          <p:nvPr/>
        </p:nvSpPr>
        <p:spPr bwMode="auto">
          <a:xfrm>
            <a:off x="4286250" y="3590925"/>
            <a:ext cx="990600" cy="760413"/>
          </a:xfrm>
          <a:custGeom>
            <a:avLst/>
            <a:gdLst>
              <a:gd name="T0" fmla="*/ 0 w 624"/>
              <a:gd name="T1" fmla="*/ 595313 h 479"/>
              <a:gd name="T2" fmla="*/ 990600 w 624"/>
              <a:gd name="T3" fmla="*/ 760413 h 479"/>
              <a:gd name="T4" fmla="*/ 935038 w 624"/>
              <a:gd name="T5" fmla="*/ 0 h 479"/>
              <a:gd name="T6" fmla="*/ 0 w 624"/>
              <a:gd name="T7" fmla="*/ 595313 h 479"/>
              <a:gd name="T8" fmla="*/ 0 60000 65536"/>
              <a:gd name="T9" fmla="*/ 0 60000 65536"/>
              <a:gd name="T10" fmla="*/ 0 60000 65536"/>
              <a:gd name="T11" fmla="*/ 0 60000 65536"/>
              <a:gd name="T12" fmla="*/ 0 w 624"/>
              <a:gd name="T13" fmla="*/ 0 h 479"/>
              <a:gd name="T14" fmla="*/ 624 w 624"/>
              <a:gd name="T15" fmla="*/ 479 h 4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24" h="479">
                <a:moveTo>
                  <a:pt x="0" y="375"/>
                </a:moveTo>
                <a:lnTo>
                  <a:pt x="624" y="479"/>
                </a:lnTo>
                <a:lnTo>
                  <a:pt x="589" y="0"/>
                </a:lnTo>
                <a:lnTo>
                  <a:pt x="0" y="375"/>
                </a:lnTo>
                <a:close/>
              </a:path>
            </a:pathLst>
          </a:custGeom>
          <a:solidFill>
            <a:srgbClr val="FF66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6" name="Freeform 4"/>
          <p:cNvSpPr>
            <a:spLocks/>
          </p:cNvSpPr>
          <p:nvPr/>
        </p:nvSpPr>
        <p:spPr bwMode="auto">
          <a:xfrm>
            <a:off x="900113" y="3860800"/>
            <a:ext cx="2268537" cy="2286000"/>
          </a:xfrm>
          <a:custGeom>
            <a:avLst/>
            <a:gdLst>
              <a:gd name="T0" fmla="*/ 0 w 1429"/>
              <a:gd name="T1" fmla="*/ 1728788 h 1440"/>
              <a:gd name="T2" fmla="*/ 530225 w 1429"/>
              <a:gd name="T3" fmla="*/ 2286000 h 1440"/>
              <a:gd name="T4" fmla="*/ 2087562 w 1429"/>
              <a:gd name="T5" fmla="*/ 1728788 h 1440"/>
              <a:gd name="T6" fmla="*/ 2268537 w 1429"/>
              <a:gd name="T7" fmla="*/ 1046163 h 1440"/>
              <a:gd name="T8" fmla="*/ 576262 w 1429"/>
              <a:gd name="T9" fmla="*/ 0 h 1440"/>
              <a:gd name="T10" fmla="*/ 0 w 1429"/>
              <a:gd name="T11" fmla="*/ 1728788 h 14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29"/>
              <a:gd name="T19" fmla="*/ 0 h 1440"/>
              <a:gd name="T20" fmla="*/ 1429 w 1429"/>
              <a:gd name="T21" fmla="*/ 1440 h 14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29" h="1440">
                <a:moveTo>
                  <a:pt x="0" y="1089"/>
                </a:moveTo>
                <a:lnTo>
                  <a:pt x="334" y="1440"/>
                </a:lnTo>
                <a:lnTo>
                  <a:pt x="1315" y="1089"/>
                </a:lnTo>
                <a:lnTo>
                  <a:pt x="1429" y="659"/>
                </a:lnTo>
                <a:lnTo>
                  <a:pt x="363" y="0"/>
                </a:lnTo>
                <a:lnTo>
                  <a:pt x="0" y="1089"/>
                </a:lnTo>
                <a:close/>
              </a:path>
            </a:pathLst>
          </a:custGeom>
          <a:solidFill>
            <a:srgbClr val="99CC00">
              <a:alpha val="45097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3" name="WordArt 33"/>
          <p:cNvSpPr>
            <a:spLocks noChangeArrowheads="1" noChangeShapeType="1" noTextEdit="1"/>
          </p:cNvSpPr>
          <p:nvPr/>
        </p:nvSpPr>
        <p:spPr bwMode="auto">
          <a:xfrm rot="343614">
            <a:off x="107950" y="265113"/>
            <a:ext cx="6330950" cy="345122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3501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37B5FB">
                    <a:alpha val="70195"/>
                  </a:srgbClr>
                </a:solidFill>
                <a:latin typeface="Impact"/>
              </a:rPr>
              <a:t>Построение  сечений </a:t>
            </a:r>
          </a:p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37B5FB">
                    <a:alpha val="70195"/>
                  </a:srgbClr>
                </a:solidFill>
                <a:latin typeface="Impact"/>
              </a:rPr>
              <a:t>многогранников</a:t>
            </a:r>
          </a:p>
        </p:txBody>
      </p:sp>
      <p:sp>
        <p:nvSpPr>
          <p:cNvPr id="3106" name="Rectangle 34"/>
          <p:cNvSpPr>
            <a:spLocks noChangeArrowheads="1"/>
          </p:cNvSpPr>
          <p:nvPr/>
        </p:nvSpPr>
        <p:spPr bwMode="auto">
          <a:xfrm>
            <a:off x="900113" y="4652963"/>
            <a:ext cx="1724025" cy="149383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07" name="AutoShape 35"/>
          <p:cNvSpPr>
            <a:spLocks noChangeArrowheads="1"/>
          </p:cNvSpPr>
          <p:nvPr/>
        </p:nvSpPr>
        <p:spPr bwMode="auto">
          <a:xfrm>
            <a:off x="900113" y="3860800"/>
            <a:ext cx="2298700" cy="804863"/>
          </a:xfrm>
          <a:prstGeom prst="parallelogram">
            <a:avLst>
              <a:gd name="adj" fmla="val 71400"/>
            </a:avLst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08" name="Line 36"/>
          <p:cNvSpPr>
            <a:spLocks noChangeShapeType="1"/>
          </p:cNvSpPr>
          <p:nvPr/>
        </p:nvSpPr>
        <p:spPr bwMode="auto">
          <a:xfrm flipV="1">
            <a:off x="2627313" y="5300663"/>
            <a:ext cx="574675" cy="8350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09" name="Line 37"/>
          <p:cNvSpPr>
            <a:spLocks noChangeShapeType="1"/>
          </p:cNvSpPr>
          <p:nvPr/>
        </p:nvSpPr>
        <p:spPr bwMode="auto">
          <a:xfrm flipV="1">
            <a:off x="971550" y="5300663"/>
            <a:ext cx="574675" cy="803275"/>
          </a:xfrm>
          <a:prstGeom prst="line">
            <a:avLst/>
          </a:prstGeom>
          <a:noFill/>
          <a:ln w="9525">
            <a:solidFill>
              <a:srgbClr val="00000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10" name="Freeform 38"/>
          <p:cNvSpPr>
            <a:spLocks/>
          </p:cNvSpPr>
          <p:nvPr/>
        </p:nvSpPr>
        <p:spPr bwMode="auto">
          <a:xfrm>
            <a:off x="1493838" y="3865563"/>
            <a:ext cx="53975" cy="1457325"/>
          </a:xfrm>
          <a:custGeom>
            <a:avLst/>
            <a:gdLst>
              <a:gd name="T0" fmla="*/ 0 w 34"/>
              <a:gd name="T1" fmla="*/ 0 h 918"/>
              <a:gd name="T2" fmla="*/ 53975 w 34"/>
              <a:gd name="T3" fmla="*/ 1457325 h 918"/>
              <a:gd name="T4" fmla="*/ 0 60000 65536"/>
              <a:gd name="T5" fmla="*/ 0 60000 65536"/>
              <a:gd name="T6" fmla="*/ 0 w 34"/>
              <a:gd name="T7" fmla="*/ 0 h 918"/>
              <a:gd name="T8" fmla="*/ 34 w 34"/>
              <a:gd name="T9" fmla="*/ 918 h 91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" h="918">
                <a:moveTo>
                  <a:pt x="0" y="0"/>
                </a:moveTo>
                <a:lnTo>
                  <a:pt x="34" y="918"/>
                </a:ln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11" name="Line 39"/>
          <p:cNvSpPr>
            <a:spLocks noChangeShapeType="1"/>
          </p:cNvSpPr>
          <p:nvPr/>
        </p:nvSpPr>
        <p:spPr bwMode="auto">
          <a:xfrm>
            <a:off x="3203575" y="3860800"/>
            <a:ext cx="0" cy="14398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12" name="Line 40"/>
          <p:cNvSpPr>
            <a:spLocks noChangeShapeType="1"/>
          </p:cNvSpPr>
          <p:nvPr/>
        </p:nvSpPr>
        <p:spPr bwMode="auto">
          <a:xfrm flipV="1">
            <a:off x="1458913" y="5607050"/>
            <a:ext cx="1528762" cy="542925"/>
          </a:xfrm>
          <a:prstGeom prst="line">
            <a:avLst/>
          </a:prstGeom>
          <a:noFill/>
          <a:ln w="9525">
            <a:solidFill>
              <a:srgbClr val="00000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13" name="Line 41"/>
          <p:cNvSpPr>
            <a:spLocks noChangeShapeType="1"/>
          </p:cNvSpPr>
          <p:nvPr/>
        </p:nvSpPr>
        <p:spPr bwMode="auto">
          <a:xfrm flipV="1">
            <a:off x="2987675" y="4868863"/>
            <a:ext cx="215900" cy="7207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14" name="Freeform 42"/>
          <p:cNvSpPr>
            <a:spLocks/>
          </p:cNvSpPr>
          <p:nvPr/>
        </p:nvSpPr>
        <p:spPr bwMode="auto">
          <a:xfrm>
            <a:off x="1520825" y="5302250"/>
            <a:ext cx="2786063" cy="20638"/>
          </a:xfrm>
          <a:custGeom>
            <a:avLst/>
            <a:gdLst>
              <a:gd name="T0" fmla="*/ 0 w 1755"/>
              <a:gd name="T1" fmla="*/ 20638 h 13"/>
              <a:gd name="T2" fmla="*/ 2786063 w 1755"/>
              <a:gd name="T3" fmla="*/ 0 h 13"/>
              <a:gd name="T4" fmla="*/ 0 60000 65536"/>
              <a:gd name="T5" fmla="*/ 0 60000 65536"/>
              <a:gd name="T6" fmla="*/ 0 w 1755"/>
              <a:gd name="T7" fmla="*/ 0 h 13"/>
              <a:gd name="T8" fmla="*/ 1755 w 1755"/>
              <a:gd name="T9" fmla="*/ 13 h 1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755" h="13">
                <a:moveTo>
                  <a:pt x="0" y="13"/>
                </a:moveTo>
                <a:lnTo>
                  <a:pt x="1755" y="0"/>
                </a:ln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15" name="Line 43"/>
          <p:cNvSpPr>
            <a:spLocks noChangeShapeType="1"/>
          </p:cNvSpPr>
          <p:nvPr/>
        </p:nvSpPr>
        <p:spPr bwMode="auto">
          <a:xfrm flipH="1" flipV="1">
            <a:off x="1476375" y="3860800"/>
            <a:ext cx="2590800" cy="15843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16" name="Line 44"/>
          <p:cNvSpPr>
            <a:spLocks noChangeShapeType="1"/>
          </p:cNvSpPr>
          <p:nvPr/>
        </p:nvSpPr>
        <p:spPr bwMode="auto">
          <a:xfrm flipH="1">
            <a:off x="900113" y="3860800"/>
            <a:ext cx="561975" cy="1714500"/>
          </a:xfrm>
          <a:prstGeom prst="line">
            <a:avLst/>
          </a:prstGeom>
          <a:noFill/>
          <a:ln w="9525">
            <a:solidFill>
              <a:srgbClr val="00000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17" name="Line 45"/>
          <p:cNvSpPr>
            <a:spLocks noChangeShapeType="1"/>
          </p:cNvSpPr>
          <p:nvPr/>
        </p:nvSpPr>
        <p:spPr bwMode="auto">
          <a:xfrm>
            <a:off x="900113" y="5589588"/>
            <a:ext cx="568325" cy="5619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18" name="Line 46"/>
          <p:cNvSpPr>
            <a:spLocks noChangeShapeType="1"/>
          </p:cNvSpPr>
          <p:nvPr/>
        </p:nvSpPr>
        <p:spPr bwMode="auto">
          <a:xfrm flipV="1">
            <a:off x="1470025" y="5111750"/>
            <a:ext cx="2886075" cy="10477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7" name="Rectangle 47"/>
          <p:cNvSpPr>
            <a:spLocks noChangeArrowheads="1"/>
          </p:cNvSpPr>
          <p:nvPr/>
        </p:nvSpPr>
        <p:spPr bwMode="auto">
          <a:xfrm>
            <a:off x="0" y="1920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10" name="Group 48"/>
          <p:cNvGrpSpPr>
            <a:grpSpLocks/>
          </p:cNvGrpSpPr>
          <p:nvPr/>
        </p:nvGrpSpPr>
        <p:grpSpPr bwMode="auto">
          <a:xfrm>
            <a:off x="4284663" y="2924175"/>
            <a:ext cx="1276350" cy="2038350"/>
            <a:chOff x="1275" y="1110"/>
            <a:chExt cx="2010" cy="3210"/>
          </a:xfrm>
        </p:grpSpPr>
        <p:sp>
          <p:nvSpPr>
            <p:cNvPr id="2097" name="Line 49"/>
            <p:cNvSpPr>
              <a:spLocks noChangeShapeType="1"/>
            </p:cNvSpPr>
            <p:nvPr/>
          </p:nvSpPr>
          <p:spPr bwMode="auto">
            <a:xfrm>
              <a:off x="1275" y="3105"/>
              <a:ext cx="201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8" name="Line 50"/>
            <p:cNvSpPr>
              <a:spLocks noChangeShapeType="1"/>
            </p:cNvSpPr>
            <p:nvPr/>
          </p:nvSpPr>
          <p:spPr bwMode="auto">
            <a:xfrm>
              <a:off x="2190" y="1110"/>
              <a:ext cx="0" cy="271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9" name="Line 51"/>
            <p:cNvSpPr>
              <a:spLocks noChangeShapeType="1"/>
            </p:cNvSpPr>
            <p:nvPr/>
          </p:nvSpPr>
          <p:spPr bwMode="auto">
            <a:xfrm flipV="1">
              <a:off x="1290" y="1110"/>
              <a:ext cx="900" cy="199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00" name="Line 52"/>
            <p:cNvSpPr>
              <a:spLocks noChangeShapeType="1"/>
            </p:cNvSpPr>
            <p:nvPr/>
          </p:nvSpPr>
          <p:spPr bwMode="auto">
            <a:xfrm>
              <a:off x="2190" y="1110"/>
              <a:ext cx="1095" cy="199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01" name="Line 53"/>
            <p:cNvSpPr>
              <a:spLocks noChangeShapeType="1"/>
            </p:cNvSpPr>
            <p:nvPr/>
          </p:nvSpPr>
          <p:spPr bwMode="auto">
            <a:xfrm flipV="1">
              <a:off x="2190" y="3105"/>
              <a:ext cx="1095" cy="7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02" name="Text Box 54"/>
            <p:cNvSpPr txBox="1">
              <a:spLocks noChangeArrowheads="1"/>
            </p:cNvSpPr>
            <p:nvPr/>
          </p:nvSpPr>
          <p:spPr bwMode="auto">
            <a:xfrm>
              <a:off x="2130" y="3930"/>
              <a:ext cx="225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03" name="Line 55"/>
            <p:cNvSpPr>
              <a:spLocks noChangeShapeType="1"/>
            </p:cNvSpPr>
            <p:nvPr/>
          </p:nvSpPr>
          <p:spPr bwMode="auto">
            <a:xfrm>
              <a:off x="1290" y="3105"/>
              <a:ext cx="900" cy="7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28" name="Freeform 56"/>
          <p:cNvSpPr>
            <a:spLocks/>
          </p:cNvSpPr>
          <p:nvPr/>
        </p:nvSpPr>
        <p:spPr bwMode="auto">
          <a:xfrm>
            <a:off x="4314825" y="4191000"/>
            <a:ext cx="977900" cy="174625"/>
          </a:xfrm>
          <a:custGeom>
            <a:avLst/>
            <a:gdLst>
              <a:gd name="T0" fmla="*/ 0 w 587"/>
              <a:gd name="T1" fmla="*/ 0 h 128"/>
              <a:gd name="T2" fmla="*/ 977900 w 587"/>
              <a:gd name="T3" fmla="*/ 174625 h 128"/>
              <a:gd name="T4" fmla="*/ 0 60000 65536"/>
              <a:gd name="T5" fmla="*/ 0 60000 65536"/>
              <a:gd name="T6" fmla="*/ 0 w 587"/>
              <a:gd name="T7" fmla="*/ 0 h 128"/>
              <a:gd name="T8" fmla="*/ 587 w 587"/>
              <a:gd name="T9" fmla="*/ 128 h 12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7" h="128">
                <a:moveTo>
                  <a:pt x="0" y="0"/>
                </a:moveTo>
                <a:lnTo>
                  <a:pt x="587" y="128"/>
                </a:ln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29" name="Freeform 57"/>
          <p:cNvSpPr>
            <a:spLocks/>
          </p:cNvSpPr>
          <p:nvPr/>
        </p:nvSpPr>
        <p:spPr bwMode="auto">
          <a:xfrm>
            <a:off x="4284663" y="3573463"/>
            <a:ext cx="935037" cy="612775"/>
          </a:xfrm>
          <a:custGeom>
            <a:avLst/>
            <a:gdLst>
              <a:gd name="T0" fmla="*/ 0 w 582"/>
              <a:gd name="T1" fmla="*/ 612775 h 386"/>
              <a:gd name="T2" fmla="*/ 935037 w 582"/>
              <a:gd name="T3" fmla="*/ 0 h 386"/>
              <a:gd name="T4" fmla="*/ 0 60000 65536"/>
              <a:gd name="T5" fmla="*/ 0 60000 65536"/>
              <a:gd name="T6" fmla="*/ 0 w 582"/>
              <a:gd name="T7" fmla="*/ 0 h 386"/>
              <a:gd name="T8" fmla="*/ 582 w 582"/>
              <a:gd name="T9" fmla="*/ 386 h 3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386">
                <a:moveTo>
                  <a:pt x="0" y="386"/>
                </a:moveTo>
                <a:lnTo>
                  <a:pt x="582" y="0"/>
                </a:ln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30" name="Freeform 58"/>
          <p:cNvSpPr>
            <a:spLocks/>
          </p:cNvSpPr>
          <p:nvPr/>
        </p:nvSpPr>
        <p:spPr bwMode="auto">
          <a:xfrm>
            <a:off x="5219700" y="3573463"/>
            <a:ext cx="73025" cy="792162"/>
          </a:xfrm>
          <a:custGeom>
            <a:avLst/>
            <a:gdLst>
              <a:gd name="T0" fmla="*/ 0 w 33"/>
              <a:gd name="T1" fmla="*/ 0 h 526"/>
              <a:gd name="T2" fmla="*/ 73025 w 33"/>
              <a:gd name="T3" fmla="*/ 792162 h 526"/>
              <a:gd name="T4" fmla="*/ 0 60000 65536"/>
              <a:gd name="T5" fmla="*/ 0 60000 65536"/>
              <a:gd name="T6" fmla="*/ 0 w 33"/>
              <a:gd name="T7" fmla="*/ 0 h 526"/>
              <a:gd name="T8" fmla="*/ 33 w 33"/>
              <a:gd name="T9" fmla="*/ 526 h 5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3" h="526">
                <a:moveTo>
                  <a:pt x="0" y="0"/>
                </a:moveTo>
                <a:lnTo>
                  <a:pt x="33" y="526"/>
                </a:ln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72" name="Rectangle 59"/>
          <p:cNvSpPr>
            <a:spLocks noChangeArrowheads="1"/>
          </p:cNvSpPr>
          <p:nvPr/>
        </p:nvSpPr>
        <p:spPr bwMode="auto">
          <a:xfrm>
            <a:off x="633413" y="2335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/>
          </a:p>
        </p:txBody>
      </p:sp>
      <p:sp>
        <p:nvSpPr>
          <p:cNvPr id="2073" name="Rectangle 60"/>
          <p:cNvSpPr>
            <a:spLocks noChangeArrowheads="1"/>
          </p:cNvSpPr>
          <p:nvPr/>
        </p:nvSpPr>
        <p:spPr bwMode="auto">
          <a:xfrm>
            <a:off x="633413" y="2335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/>
          </a:p>
        </p:txBody>
      </p:sp>
      <p:sp>
        <p:nvSpPr>
          <p:cNvPr id="2074" name="Rectangle 61"/>
          <p:cNvSpPr>
            <a:spLocks noChangeArrowheads="1"/>
          </p:cNvSpPr>
          <p:nvPr/>
        </p:nvSpPr>
        <p:spPr bwMode="auto">
          <a:xfrm>
            <a:off x="633413" y="2335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75" name="Rectangle 62"/>
          <p:cNvSpPr>
            <a:spLocks noChangeArrowheads="1"/>
          </p:cNvSpPr>
          <p:nvPr/>
        </p:nvSpPr>
        <p:spPr bwMode="auto">
          <a:xfrm>
            <a:off x="633413" y="2335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76" name="Rectangle 63"/>
          <p:cNvSpPr>
            <a:spLocks noChangeArrowheads="1"/>
          </p:cNvSpPr>
          <p:nvPr/>
        </p:nvSpPr>
        <p:spPr bwMode="auto">
          <a:xfrm>
            <a:off x="611188" y="2349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2077" name="Группа 82"/>
          <p:cNvGrpSpPr>
            <a:grpSpLocks/>
          </p:cNvGrpSpPr>
          <p:nvPr/>
        </p:nvGrpSpPr>
        <p:grpSpPr bwMode="auto">
          <a:xfrm>
            <a:off x="5857875" y="2928938"/>
            <a:ext cx="2449513" cy="2160587"/>
            <a:chOff x="6011863" y="3860800"/>
            <a:chExt cx="2449512" cy="2160588"/>
          </a:xfrm>
        </p:grpSpPr>
        <p:sp>
          <p:nvSpPr>
            <p:cNvPr id="2079" name="Freeform 3"/>
            <p:cNvSpPr>
              <a:spLocks/>
            </p:cNvSpPr>
            <p:nvPr/>
          </p:nvSpPr>
          <p:spPr bwMode="auto">
            <a:xfrm>
              <a:off x="6224588" y="4076700"/>
              <a:ext cx="1862137" cy="1717675"/>
            </a:xfrm>
            <a:custGeom>
              <a:avLst/>
              <a:gdLst>
                <a:gd name="T0" fmla="*/ 0 w 1173"/>
                <a:gd name="T1" fmla="*/ 1717675 h 1082"/>
                <a:gd name="T2" fmla="*/ 1498599 w 1173"/>
                <a:gd name="T3" fmla="*/ 1663700 h 1082"/>
                <a:gd name="T4" fmla="*/ 1862137 w 1173"/>
                <a:gd name="T5" fmla="*/ 925512 h 1082"/>
                <a:gd name="T6" fmla="*/ 1211262 w 1173"/>
                <a:gd name="T7" fmla="*/ 0 h 1082"/>
                <a:gd name="T8" fmla="*/ 131762 w 1173"/>
                <a:gd name="T9" fmla="*/ 649287 h 1082"/>
                <a:gd name="T10" fmla="*/ 0 w 1173"/>
                <a:gd name="T11" fmla="*/ 1717675 h 10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73"/>
                <a:gd name="T19" fmla="*/ 0 h 1082"/>
                <a:gd name="T20" fmla="*/ 1173 w 1173"/>
                <a:gd name="T21" fmla="*/ 1082 h 108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73" h="1082">
                  <a:moveTo>
                    <a:pt x="0" y="1082"/>
                  </a:moveTo>
                  <a:lnTo>
                    <a:pt x="944" y="1048"/>
                  </a:lnTo>
                  <a:lnTo>
                    <a:pt x="1173" y="583"/>
                  </a:lnTo>
                  <a:lnTo>
                    <a:pt x="763" y="0"/>
                  </a:lnTo>
                  <a:lnTo>
                    <a:pt x="83" y="409"/>
                  </a:lnTo>
                  <a:lnTo>
                    <a:pt x="0" y="108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0" name="AutoShape 64"/>
            <p:cNvSpPr>
              <a:spLocks noChangeArrowheads="1"/>
            </p:cNvSpPr>
            <p:nvPr/>
          </p:nvSpPr>
          <p:spPr bwMode="auto">
            <a:xfrm>
              <a:off x="6588125" y="3860800"/>
              <a:ext cx="1871663" cy="720725"/>
            </a:xfrm>
            <a:prstGeom prst="pentagon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81" name="Line 65"/>
            <p:cNvSpPr>
              <a:spLocks noChangeShapeType="1"/>
            </p:cNvSpPr>
            <p:nvPr/>
          </p:nvSpPr>
          <p:spPr bwMode="auto">
            <a:xfrm flipH="1">
              <a:off x="6372225" y="4581525"/>
              <a:ext cx="576263" cy="14398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2" name="Line 66"/>
            <p:cNvSpPr>
              <a:spLocks noChangeShapeType="1"/>
            </p:cNvSpPr>
            <p:nvPr/>
          </p:nvSpPr>
          <p:spPr bwMode="auto">
            <a:xfrm flipH="1">
              <a:off x="6372225" y="4581525"/>
              <a:ext cx="576263" cy="14398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3" name="Line 67"/>
            <p:cNvSpPr>
              <a:spLocks noChangeShapeType="1"/>
            </p:cNvSpPr>
            <p:nvPr/>
          </p:nvSpPr>
          <p:spPr bwMode="auto">
            <a:xfrm flipH="1">
              <a:off x="7524750" y="4581525"/>
              <a:ext cx="576263" cy="14398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4" name="Line 68"/>
            <p:cNvSpPr>
              <a:spLocks noChangeShapeType="1"/>
            </p:cNvSpPr>
            <p:nvPr/>
          </p:nvSpPr>
          <p:spPr bwMode="auto">
            <a:xfrm flipH="1">
              <a:off x="7885113" y="4149725"/>
              <a:ext cx="576262" cy="14398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5" name="Line 69"/>
            <p:cNvSpPr>
              <a:spLocks noChangeShapeType="1"/>
            </p:cNvSpPr>
            <p:nvPr/>
          </p:nvSpPr>
          <p:spPr bwMode="auto">
            <a:xfrm flipH="1">
              <a:off x="6948488" y="3860800"/>
              <a:ext cx="576262" cy="14398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6" name="Line 70"/>
            <p:cNvSpPr>
              <a:spLocks noChangeShapeType="1"/>
            </p:cNvSpPr>
            <p:nvPr/>
          </p:nvSpPr>
          <p:spPr bwMode="auto">
            <a:xfrm flipH="1">
              <a:off x="6011863" y="4149725"/>
              <a:ext cx="576262" cy="14398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7" name="Line 71"/>
            <p:cNvSpPr>
              <a:spLocks noChangeShapeType="1"/>
            </p:cNvSpPr>
            <p:nvPr/>
          </p:nvSpPr>
          <p:spPr bwMode="auto">
            <a:xfrm>
              <a:off x="6372225" y="6021388"/>
              <a:ext cx="115252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8" name="Line 72"/>
            <p:cNvSpPr>
              <a:spLocks noChangeShapeType="1"/>
            </p:cNvSpPr>
            <p:nvPr/>
          </p:nvSpPr>
          <p:spPr bwMode="auto">
            <a:xfrm>
              <a:off x="6011863" y="5589588"/>
              <a:ext cx="360362" cy="431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9" name="Line 73"/>
            <p:cNvSpPr>
              <a:spLocks noChangeShapeType="1"/>
            </p:cNvSpPr>
            <p:nvPr/>
          </p:nvSpPr>
          <p:spPr bwMode="auto">
            <a:xfrm flipV="1">
              <a:off x="7524750" y="5589588"/>
              <a:ext cx="360363" cy="431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0" name="Line 74"/>
            <p:cNvSpPr>
              <a:spLocks noChangeShapeType="1"/>
            </p:cNvSpPr>
            <p:nvPr/>
          </p:nvSpPr>
          <p:spPr bwMode="auto">
            <a:xfrm flipV="1">
              <a:off x="6011863" y="5300663"/>
              <a:ext cx="936625" cy="2889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1" name="Line 75"/>
            <p:cNvSpPr>
              <a:spLocks noChangeShapeType="1"/>
            </p:cNvSpPr>
            <p:nvPr/>
          </p:nvSpPr>
          <p:spPr bwMode="auto">
            <a:xfrm>
              <a:off x="6948488" y="5300663"/>
              <a:ext cx="936625" cy="2889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2" name="Line 76"/>
            <p:cNvSpPr>
              <a:spLocks noChangeShapeType="1"/>
            </p:cNvSpPr>
            <p:nvPr/>
          </p:nvSpPr>
          <p:spPr bwMode="auto">
            <a:xfrm flipH="1">
              <a:off x="6227763" y="4751388"/>
              <a:ext cx="117475" cy="1054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3" name="Line 77"/>
            <p:cNvSpPr>
              <a:spLocks noChangeShapeType="1"/>
            </p:cNvSpPr>
            <p:nvPr/>
          </p:nvSpPr>
          <p:spPr bwMode="auto">
            <a:xfrm flipV="1">
              <a:off x="6227763" y="5734050"/>
              <a:ext cx="1512887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4" name="Line 78"/>
            <p:cNvSpPr>
              <a:spLocks noChangeShapeType="1"/>
            </p:cNvSpPr>
            <p:nvPr/>
          </p:nvSpPr>
          <p:spPr bwMode="auto">
            <a:xfrm flipV="1">
              <a:off x="7740650" y="5013325"/>
              <a:ext cx="360363" cy="720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5" name="Line 79"/>
            <p:cNvSpPr>
              <a:spLocks noChangeShapeType="1"/>
            </p:cNvSpPr>
            <p:nvPr/>
          </p:nvSpPr>
          <p:spPr bwMode="auto">
            <a:xfrm flipV="1">
              <a:off x="6354763" y="4076700"/>
              <a:ext cx="1079500" cy="647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6" name="Line 80"/>
            <p:cNvSpPr>
              <a:spLocks noChangeShapeType="1"/>
            </p:cNvSpPr>
            <p:nvPr/>
          </p:nvSpPr>
          <p:spPr bwMode="auto">
            <a:xfrm>
              <a:off x="7434263" y="4086225"/>
              <a:ext cx="649287" cy="946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3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20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20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200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20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2000"/>
                                        <p:tgtEl>
                                          <p:spTgt spid="3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2000"/>
                                        <p:tgtEl>
                                          <p:spTgt spid="3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2000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2000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2000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6" grpId="0" animBg="1"/>
      <p:bldP spid="3106" grpId="0" animBg="1"/>
      <p:bldP spid="3107" grpId="0" animBg="1"/>
      <p:bldP spid="3108" grpId="0" animBg="1"/>
      <p:bldP spid="3109" grpId="0" animBg="1"/>
      <p:bldP spid="3110" grpId="0" animBg="1"/>
      <p:bldP spid="3111" grpId="0" animBg="1"/>
      <p:bldP spid="3112" grpId="0" animBg="1"/>
      <p:bldP spid="3113" grpId="0" animBg="1"/>
      <p:bldP spid="3114" grpId="0" animBg="1"/>
      <p:bldP spid="3115" grpId="0" animBg="1"/>
      <p:bldP spid="3116" grpId="0" animBg="1"/>
      <p:bldP spid="3117" grpId="0" animBg="1"/>
      <p:bldP spid="3118" grpId="0" animBg="1"/>
      <p:bldP spid="3128" grpId="0" animBg="1"/>
      <p:bldP spid="3129" grpId="0" animBg="1"/>
      <p:bldP spid="31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139"/>
          <p:cNvSpPr>
            <a:spLocks/>
          </p:cNvSpPr>
          <p:nvPr/>
        </p:nvSpPr>
        <p:spPr bwMode="auto">
          <a:xfrm>
            <a:off x="5076825" y="4724400"/>
            <a:ext cx="790575" cy="576263"/>
          </a:xfrm>
          <a:custGeom>
            <a:avLst/>
            <a:gdLst>
              <a:gd name="T0" fmla="*/ 0 w 498"/>
              <a:gd name="T1" fmla="*/ 576263 h 363"/>
              <a:gd name="T2" fmla="*/ 287338 w 498"/>
              <a:gd name="T3" fmla="*/ 73025 h 363"/>
              <a:gd name="T4" fmla="*/ 790575 w 498"/>
              <a:gd name="T5" fmla="*/ 0 h 363"/>
              <a:gd name="T6" fmla="*/ 574675 w 498"/>
              <a:gd name="T7" fmla="*/ 433388 h 363"/>
              <a:gd name="T8" fmla="*/ 0 w 498"/>
              <a:gd name="T9" fmla="*/ 576263 h 3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8"/>
              <a:gd name="T16" fmla="*/ 0 h 363"/>
              <a:gd name="T17" fmla="*/ 498 w 498"/>
              <a:gd name="T18" fmla="*/ 363 h 3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8" h="363">
                <a:moveTo>
                  <a:pt x="0" y="363"/>
                </a:moveTo>
                <a:lnTo>
                  <a:pt x="181" y="46"/>
                </a:lnTo>
                <a:lnTo>
                  <a:pt x="498" y="0"/>
                </a:lnTo>
                <a:lnTo>
                  <a:pt x="362" y="273"/>
                </a:lnTo>
                <a:lnTo>
                  <a:pt x="0" y="363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47" name="Freeform 110"/>
          <p:cNvSpPr>
            <a:spLocks/>
          </p:cNvSpPr>
          <p:nvPr/>
        </p:nvSpPr>
        <p:spPr bwMode="auto">
          <a:xfrm>
            <a:off x="2555875" y="4581525"/>
            <a:ext cx="792163" cy="792163"/>
          </a:xfrm>
          <a:custGeom>
            <a:avLst/>
            <a:gdLst>
              <a:gd name="T0" fmla="*/ 0 w 499"/>
              <a:gd name="T1" fmla="*/ 792163 h 499"/>
              <a:gd name="T2" fmla="*/ 0 w 499"/>
              <a:gd name="T3" fmla="*/ 215900 h 499"/>
              <a:gd name="T4" fmla="*/ 360363 w 499"/>
              <a:gd name="T5" fmla="*/ 0 h 499"/>
              <a:gd name="T6" fmla="*/ 792163 w 499"/>
              <a:gd name="T7" fmla="*/ 142875 h 499"/>
              <a:gd name="T8" fmla="*/ 647700 w 499"/>
              <a:gd name="T9" fmla="*/ 647700 h 499"/>
              <a:gd name="T10" fmla="*/ 0 w 499"/>
              <a:gd name="T11" fmla="*/ 792163 h 4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99"/>
              <a:gd name="T19" fmla="*/ 0 h 499"/>
              <a:gd name="T20" fmla="*/ 499 w 499"/>
              <a:gd name="T21" fmla="*/ 499 h 49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99" h="499">
                <a:moveTo>
                  <a:pt x="0" y="499"/>
                </a:moveTo>
                <a:lnTo>
                  <a:pt x="0" y="136"/>
                </a:lnTo>
                <a:lnTo>
                  <a:pt x="227" y="0"/>
                </a:lnTo>
                <a:lnTo>
                  <a:pt x="499" y="90"/>
                </a:lnTo>
                <a:lnTo>
                  <a:pt x="408" y="408"/>
                </a:lnTo>
                <a:lnTo>
                  <a:pt x="0" y="49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48" name="Freeform 109"/>
          <p:cNvSpPr>
            <a:spLocks/>
          </p:cNvSpPr>
          <p:nvPr/>
        </p:nvSpPr>
        <p:spPr bwMode="auto">
          <a:xfrm>
            <a:off x="5940425" y="2133600"/>
            <a:ext cx="1152525" cy="1439863"/>
          </a:xfrm>
          <a:custGeom>
            <a:avLst/>
            <a:gdLst>
              <a:gd name="T0" fmla="*/ 360362 w 726"/>
              <a:gd name="T1" fmla="*/ 1439863 h 907"/>
              <a:gd name="T2" fmla="*/ 0 w 726"/>
              <a:gd name="T3" fmla="*/ 647700 h 907"/>
              <a:gd name="T4" fmla="*/ 360362 w 726"/>
              <a:gd name="T5" fmla="*/ 0 h 907"/>
              <a:gd name="T6" fmla="*/ 1152525 w 726"/>
              <a:gd name="T7" fmla="*/ 1079500 h 907"/>
              <a:gd name="T8" fmla="*/ 360362 w 726"/>
              <a:gd name="T9" fmla="*/ 1439863 h 9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26"/>
              <a:gd name="T16" fmla="*/ 0 h 907"/>
              <a:gd name="T17" fmla="*/ 726 w 726"/>
              <a:gd name="T18" fmla="*/ 907 h 9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26" h="907">
                <a:moveTo>
                  <a:pt x="227" y="907"/>
                </a:moveTo>
                <a:lnTo>
                  <a:pt x="0" y="408"/>
                </a:lnTo>
                <a:lnTo>
                  <a:pt x="227" y="0"/>
                </a:lnTo>
                <a:lnTo>
                  <a:pt x="726" y="680"/>
                </a:lnTo>
                <a:lnTo>
                  <a:pt x="227" y="907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49" name="Freeform 104"/>
          <p:cNvSpPr>
            <a:spLocks/>
          </p:cNvSpPr>
          <p:nvPr/>
        </p:nvSpPr>
        <p:spPr bwMode="auto">
          <a:xfrm>
            <a:off x="3708400" y="2781300"/>
            <a:ext cx="1150938" cy="792163"/>
          </a:xfrm>
          <a:custGeom>
            <a:avLst/>
            <a:gdLst>
              <a:gd name="T0" fmla="*/ 358775 w 725"/>
              <a:gd name="T1" fmla="*/ 792163 h 499"/>
              <a:gd name="T2" fmla="*/ 0 w 725"/>
              <a:gd name="T3" fmla="*/ 0 h 499"/>
              <a:gd name="T4" fmla="*/ 1150938 w 725"/>
              <a:gd name="T5" fmla="*/ 431800 h 499"/>
              <a:gd name="T6" fmla="*/ 358775 w 725"/>
              <a:gd name="T7" fmla="*/ 792163 h 499"/>
              <a:gd name="T8" fmla="*/ 0 60000 65536"/>
              <a:gd name="T9" fmla="*/ 0 60000 65536"/>
              <a:gd name="T10" fmla="*/ 0 60000 65536"/>
              <a:gd name="T11" fmla="*/ 0 60000 65536"/>
              <a:gd name="T12" fmla="*/ 0 w 725"/>
              <a:gd name="T13" fmla="*/ 0 h 499"/>
              <a:gd name="T14" fmla="*/ 725 w 725"/>
              <a:gd name="T15" fmla="*/ 499 h 49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5" h="499">
                <a:moveTo>
                  <a:pt x="226" y="499"/>
                </a:moveTo>
                <a:lnTo>
                  <a:pt x="0" y="0"/>
                </a:lnTo>
                <a:lnTo>
                  <a:pt x="725" y="272"/>
                </a:lnTo>
                <a:lnTo>
                  <a:pt x="226" y="49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0" name="Freeform 102"/>
          <p:cNvSpPr>
            <a:spLocks/>
          </p:cNvSpPr>
          <p:nvPr/>
        </p:nvSpPr>
        <p:spPr bwMode="auto">
          <a:xfrm>
            <a:off x="1547813" y="2133600"/>
            <a:ext cx="1008062" cy="1150938"/>
          </a:xfrm>
          <a:custGeom>
            <a:avLst/>
            <a:gdLst>
              <a:gd name="T0" fmla="*/ 215900 w 635"/>
              <a:gd name="T1" fmla="*/ 0 h 725"/>
              <a:gd name="T2" fmla="*/ 0 w 635"/>
              <a:gd name="T3" fmla="*/ 1150938 h 725"/>
              <a:gd name="T4" fmla="*/ 1008062 w 635"/>
              <a:gd name="T5" fmla="*/ 1079500 h 725"/>
              <a:gd name="T6" fmla="*/ 215900 w 635"/>
              <a:gd name="T7" fmla="*/ 0 h 725"/>
              <a:gd name="T8" fmla="*/ 0 60000 65536"/>
              <a:gd name="T9" fmla="*/ 0 60000 65536"/>
              <a:gd name="T10" fmla="*/ 0 60000 65536"/>
              <a:gd name="T11" fmla="*/ 0 60000 65536"/>
              <a:gd name="T12" fmla="*/ 0 w 635"/>
              <a:gd name="T13" fmla="*/ 0 h 725"/>
              <a:gd name="T14" fmla="*/ 635 w 635"/>
              <a:gd name="T15" fmla="*/ 725 h 7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35" h="725">
                <a:moveTo>
                  <a:pt x="136" y="0"/>
                </a:moveTo>
                <a:lnTo>
                  <a:pt x="0" y="725"/>
                </a:lnTo>
                <a:lnTo>
                  <a:pt x="635" y="680"/>
                </a:lnTo>
                <a:lnTo>
                  <a:pt x="136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dirty="0" smtClean="0"/>
              <a:t>На каких рисунках сечение построено </a:t>
            </a:r>
            <a:r>
              <a:rPr lang="ru-RU" sz="2400" dirty="0" smtClean="0"/>
              <a:t>неверно</a:t>
            </a:r>
            <a:r>
              <a:rPr lang="ru-RU" sz="2400" dirty="0" smtClean="0"/>
              <a:t>?</a:t>
            </a:r>
            <a:r>
              <a:rPr lang="ru-RU" dirty="0" smtClean="0"/>
              <a:t> </a:t>
            </a:r>
          </a:p>
        </p:txBody>
      </p:sp>
      <p:grpSp>
        <p:nvGrpSpPr>
          <p:cNvPr id="6152" name="Group 4"/>
          <p:cNvGrpSpPr>
            <a:grpSpLocks/>
          </p:cNvGrpSpPr>
          <p:nvPr/>
        </p:nvGrpSpPr>
        <p:grpSpPr bwMode="auto">
          <a:xfrm>
            <a:off x="1116013" y="2133600"/>
            <a:ext cx="1439862" cy="1727200"/>
            <a:chOff x="1275" y="1110"/>
            <a:chExt cx="2010" cy="3210"/>
          </a:xfrm>
        </p:grpSpPr>
        <p:sp>
          <p:nvSpPr>
            <p:cNvPr id="6229" name="Line 5"/>
            <p:cNvSpPr>
              <a:spLocks noChangeShapeType="1"/>
            </p:cNvSpPr>
            <p:nvPr/>
          </p:nvSpPr>
          <p:spPr bwMode="auto">
            <a:xfrm>
              <a:off x="1275" y="3105"/>
              <a:ext cx="201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30" name="Line 6"/>
            <p:cNvSpPr>
              <a:spLocks noChangeShapeType="1"/>
            </p:cNvSpPr>
            <p:nvPr/>
          </p:nvSpPr>
          <p:spPr bwMode="auto">
            <a:xfrm>
              <a:off x="2190" y="1110"/>
              <a:ext cx="0" cy="271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31" name="Line 7"/>
            <p:cNvSpPr>
              <a:spLocks noChangeShapeType="1"/>
            </p:cNvSpPr>
            <p:nvPr/>
          </p:nvSpPr>
          <p:spPr bwMode="auto">
            <a:xfrm flipV="1">
              <a:off x="1290" y="1110"/>
              <a:ext cx="900" cy="199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32" name="Line 8"/>
            <p:cNvSpPr>
              <a:spLocks noChangeShapeType="1"/>
            </p:cNvSpPr>
            <p:nvPr/>
          </p:nvSpPr>
          <p:spPr bwMode="auto">
            <a:xfrm>
              <a:off x="2190" y="1110"/>
              <a:ext cx="1095" cy="199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33" name="Line 9"/>
            <p:cNvSpPr>
              <a:spLocks noChangeShapeType="1"/>
            </p:cNvSpPr>
            <p:nvPr/>
          </p:nvSpPr>
          <p:spPr bwMode="auto">
            <a:xfrm flipV="1">
              <a:off x="2190" y="3105"/>
              <a:ext cx="1095" cy="7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34" name="Text Box 10"/>
            <p:cNvSpPr txBox="1">
              <a:spLocks noChangeArrowheads="1"/>
            </p:cNvSpPr>
            <p:nvPr/>
          </p:nvSpPr>
          <p:spPr bwMode="auto">
            <a:xfrm>
              <a:off x="2130" y="3930"/>
              <a:ext cx="225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35" name="Line 11"/>
            <p:cNvSpPr>
              <a:spLocks noChangeShapeType="1"/>
            </p:cNvSpPr>
            <p:nvPr/>
          </p:nvSpPr>
          <p:spPr bwMode="auto">
            <a:xfrm>
              <a:off x="1290" y="3105"/>
              <a:ext cx="900" cy="7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153" name="Text Box 38"/>
          <p:cNvSpPr txBox="1">
            <a:spLocks noChangeArrowheads="1"/>
          </p:cNvSpPr>
          <p:nvPr/>
        </p:nvSpPr>
        <p:spPr bwMode="auto">
          <a:xfrm>
            <a:off x="5219700" y="5589588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B</a:t>
            </a:r>
            <a:endParaRPr lang="ru-RU"/>
          </a:p>
        </p:txBody>
      </p:sp>
      <p:grpSp>
        <p:nvGrpSpPr>
          <p:cNvPr id="6154" name="Group 40"/>
          <p:cNvGrpSpPr>
            <a:grpSpLocks/>
          </p:cNvGrpSpPr>
          <p:nvPr/>
        </p:nvGrpSpPr>
        <p:grpSpPr bwMode="auto">
          <a:xfrm>
            <a:off x="3419475" y="2133600"/>
            <a:ext cx="1439863" cy="1727200"/>
            <a:chOff x="1275" y="1110"/>
            <a:chExt cx="2010" cy="3210"/>
          </a:xfrm>
        </p:grpSpPr>
        <p:sp>
          <p:nvSpPr>
            <p:cNvPr id="6222" name="Line 41"/>
            <p:cNvSpPr>
              <a:spLocks noChangeShapeType="1"/>
            </p:cNvSpPr>
            <p:nvPr/>
          </p:nvSpPr>
          <p:spPr bwMode="auto">
            <a:xfrm>
              <a:off x="1275" y="3105"/>
              <a:ext cx="201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23" name="Line 42"/>
            <p:cNvSpPr>
              <a:spLocks noChangeShapeType="1"/>
            </p:cNvSpPr>
            <p:nvPr/>
          </p:nvSpPr>
          <p:spPr bwMode="auto">
            <a:xfrm>
              <a:off x="2190" y="1110"/>
              <a:ext cx="0" cy="271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24" name="Line 43"/>
            <p:cNvSpPr>
              <a:spLocks noChangeShapeType="1"/>
            </p:cNvSpPr>
            <p:nvPr/>
          </p:nvSpPr>
          <p:spPr bwMode="auto">
            <a:xfrm flipV="1">
              <a:off x="1290" y="1110"/>
              <a:ext cx="900" cy="199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25" name="Line 44"/>
            <p:cNvSpPr>
              <a:spLocks noChangeShapeType="1"/>
            </p:cNvSpPr>
            <p:nvPr/>
          </p:nvSpPr>
          <p:spPr bwMode="auto">
            <a:xfrm>
              <a:off x="2190" y="1110"/>
              <a:ext cx="1095" cy="199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26" name="Line 45"/>
            <p:cNvSpPr>
              <a:spLocks noChangeShapeType="1"/>
            </p:cNvSpPr>
            <p:nvPr/>
          </p:nvSpPr>
          <p:spPr bwMode="auto">
            <a:xfrm flipV="1">
              <a:off x="2190" y="3105"/>
              <a:ext cx="1095" cy="7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27" name="Text Box 46"/>
            <p:cNvSpPr txBox="1">
              <a:spLocks noChangeArrowheads="1"/>
            </p:cNvSpPr>
            <p:nvPr/>
          </p:nvSpPr>
          <p:spPr bwMode="auto">
            <a:xfrm>
              <a:off x="2130" y="3930"/>
              <a:ext cx="225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28" name="Line 47"/>
            <p:cNvSpPr>
              <a:spLocks noChangeShapeType="1"/>
            </p:cNvSpPr>
            <p:nvPr/>
          </p:nvSpPr>
          <p:spPr bwMode="auto">
            <a:xfrm>
              <a:off x="1290" y="3105"/>
              <a:ext cx="900" cy="7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55" name="Group 56"/>
          <p:cNvGrpSpPr>
            <a:grpSpLocks/>
          </p:cNvGrpSpPr>
          <p:nvPr/>
        </p:nvGrpSpPr>
        <p:grpSpPr bwMode="auto">
          <a:xfrm>
            <a:off x="2268538" y="4149725"/>
            <a:ext cx="1439862" cy="1727200"/>
            <a:chOff x="1275" y="1110"/>
            <a:chExt cx="2010" cy="3210"/>
          </a:xfrm>
        </p:grpSpPr>
        <p:sp>
          <p:nvSpPr>
            <p:cNvPr id="6215" name="Line 57"/>
            <p:cNvSpPr>
              <a:spLocks noChangeShapeType="1"/>
            </p:cNvSpPr>
            <p:nvPr/>
          </p:nvSpPr>
          <p:spPr bwMode="auto">
            <a:xfrm>
              <a:off x="1275" y="3105"/>
              <a:ext cx="201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16" name="Line 58"/>
            <p:cNvSpPr>
              <a:spLocks noChangeShapeType="1"/>
            </p:cNvSpPr>
            <p:nvPr/>
          </p:nvSpPr>
          <p:spPr bwMode="auto">
            <a:xfrm>
              <a:off x="2190" y="1110"/>
              <a:ext cx="0" cy="271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17" name="Line 59"/>
            <p:cNvSpPr>
              <a:spLocks noChangeShapeType="1"/>
            </p:cNvSpPr>
            <p:nvPr/>
          </p:nvSpPr>
          <p:spPr bwMode="auto">
            <a:xfrm flipV="1">
              <a:off x="1290" y="1110"/>
              <a:ext cx="900" cy="199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18" name="Line 60"/>
            <p:cNvSpPr>
              <a:spLocks noChangeShapeType="1"/>
            </p:cNvSpPr>
            <p:nvPr/>
          </p:nvSpPr>
          <p:spPr bwMode="auto">
            <a:xfrm>
              <a:off x="2190" y="1110"/>
              <a:ext cx="1095" cy="199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19" name="Line 61"/>
            <p:cNvSpPr>
              <a:spLocks noChangeShapeType="1"/>
            </p:cNvSpPr>
            <p:nvPr/>
          </p:nvSpPr>
          <p:spPr bwMode="auto">
            <a:xfrm flipV="1">
              <a:off x="2190" y="3105"/>
              <a:ext cx="1095" cy="7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20" name="Text Box 62"/>
            <p:cNvSpPr txBox="1">
              <a:spLocks noChangeArrowheads="1"/>
            </p:cNvSpPr>
            <p:nvPr/>
          </p:nvSpPr>
          <p:spPr bwMode="auto">
            <a:xfrm>
              <a:off x="2130" y="3930"/>
              <a:ext cx="225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21" name="Line 63"/>
            <p:cNvSpPr>
              <a:spLocks noChangeShapeType="1"/>
            </p:cNvSpPr>
            <p:nvPr/>
          </p:nvSpPr>
          <p:spPr bwMode="auto">
            <a:xfrm>
              <a:off x="1290" y="3105"/>
              <a:ext cx="900" cy="7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56" name="Group 64"/>
          <p:cNvGrpSpPr>
            <a:grpSpLocks/>
          </p:cNvGrpSpPr>
          <p:nvPr/>
        </p:nvGrpSpPr>
        <p:grpSpPr bwMode="auto">
          <a:xfrm>
            <a:off x="4716463" y="4076700"/>
            <a:ext cx="1439862" cy="1727200"/>
            <a:chOff x="1275" y="1110"/>
            <a:chExt cx="2010" cy="3210"/>
          </a:xfrm>
        </p:grpSpPr>
        <p:sp>
          <p:nvSpPr>
            <p:cNvPr id="6208" name="Line 65"/>
            <p:cNvSpPr>
              <a:spLocks noChangeShapeType="1"/>
            </p:cNvSpPr>
            <p:nvPr/>
          </p:nvSpPr>
          <p:spPr bwMode="auto">
            <a:xfrm>
              <a:off x="1275" y="3105"/>
              <a:ext cx="201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09" name="Line 66"/>
            <p:cNvSpPr>
              <a:spLocks noChangeShapeType="1"/>
            </p:cNvSpPr>
            <p:nvPr/>
          </p:nvSpPr>
          <p:spPr bwMode="auto">
            <a:xfrm>
              <a:off x="2190" y="1110"/>
              <a:ext cx="0" cy="271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10" name="Line 67"/>
            <p:cNvSpPr>
              <a:spLocks noChangeShapeType="1"/>
            </p:cNvSpPr>
            <p:nvPr/>
          </p:nvSpPr>
          <p:spPr bwMode="auto">
            <a:xfrm flipV="1">
              <a:off x="1290" y="1110"/>
              <a:ext cx="900" cy="199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11" name="Line 68"/>
            <p:cNvSpPr>
              <a:spLocks noChangeShapeType="1"/>
            </p:cNvSpPr>
            <p:nvPr/>
          </p:nvSpPr>
          <p:spPr bwMode="auto">
            <a:xfrm>
              <a:off x="2190" y="1110"/>
              <a:ext cx="1095" cy="199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12" name="Line 69"/>
            <p:cNvSpPr>
              <a:spLocks noChangeShapeType="1"/>
            </p:cNvSpPr>
            <p:nvPr/>
          </p:nvSpPr>
          <p:spPr bwMode="auto">
            <a:xfrm flipV="1">
              <a:off x="2190" y="3105"/>
              <a:ext cx="1095" cy="7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13" name="Text Box 70"/>
            <p:cNvSpPr txBox="1">
              <a:spLocks noChangeArrowheads="1"/>
            </p:cNvSpPr>
            <p:nvPr/>
          </p:nvSpPr>
          <p:spPr bwMode="auto">
            <a:xfrm>
              <a:off x="2130" y="3930"/>
              <a:ext cx="225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14" name="Line 71"/>
            <p:cNvSpPr>
              <a:spLocks noChangeShapeType="1"/>
            </p:cNvSpPr>
            <p:nvPr/>
          </p:nvSpPr>
          <p:spPr bwMode="auto">
            <a:xfrm>
              <a:off x="1290" y="3105"/>
              <a:ext cx="900" cy="7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57" name="Group 72"/>
          <p:cNvGrpSpPr>
            <a:grpSpLocks/>
          </p:cNvGrpSpPr>
          <p:nvPr/>
        </p:nvGrpSpPr>
        <p:grpSpPr bwMode="auto">
          <a:xfrm>
            <a:off x="5651500" y="2133600"/>
            <a:ext cx="1439863" cy="1727200"/>
            <a:chOff x="1275" y="1110"/>
            <a:chExt cx="2010" cy="3210"/>
          </a:xfrm>
        </p:grpSpPr>
        <p:sp>
          <p:nvSpPr>
            <p:cNvPr id="6201" name="Line 73"/>
            <p:cNvSpPr>
              <a:spLocks noChangeShapeType="1"/>
            </p:cNvSpPr>
            <p:nvPr/>
          </p:nvSpPr>
          <p:spPr bwMode="auto">
            <a:xfrm>
              <a:off x="1275" y="3105"/>
              <a:ext cx="201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02" name="Line 74"/>
            <p:cNvSpPr>
              <a:spLocks noChangeShapeType="1"/>
            </p:cNvSpPr>
            <p:nvPr/>
          </p:nvSpPr>
          <p:spPr bwMode="auto">
            <a:xfrm>
              <a:off x="2190" y="1110"/>
              <a:ext cx="0" cy="271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03" name="Line 75"/>
            <p:cNvSpPr>
              <a:spLocks noChangeShapeType="1"/>
            </p:cNvSpPr>
            <p:nvPr/>
          </p:nvSpPr>
          <p:spPr bwMode="auto">
            <a:xfrm flipV="1">
              <a:off x="1290" y="1110"/>
              <a:ext cx="900" cy="199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04" name="Line 76"/>
            <p:cNvSpPr>
              <a:spLocks noChangeShapeType="1"/>
            </p:cNvSpPr>
            <p:nvPr/>
          </p:nvSpPr>
          <p:spPr bwMode="auto">
            <a:xfrm>
              <a:off x="2190" y="1110"/>
              <a:ext cx="1095" cy="199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05" name="Line 77"/>
            <p:cNvSpPr>
              <a:spLocks noChangeShapeType="1"/>
            </p:cNvSpPr>
            <p:nvPr/>
          </p:nvSpPr>
          <p:spPr bwMode="auto">
            <a:xfrm flipV="1">
              <a:off x="2190" y="3105"/>
              <a:ext cx="1095" cy="7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06" name="Text Box 78"/>
            <p:cNvSpPr txBox="1">
              <a:spLocks noChangeArrowheads="1"/>
            </p:cNvSpPr>
            <p:nvPr/>
          </p:nvSpPr>
          <p:spPr bwMode="auto">
            <a:xfrm>
              <a:off x="2130" y="3930"/>
              <a:ext cx="225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07" name="Line 79"/>
            <p:cNvSpPr>
              <a:spLocks noChangeShapeType="1"/>
            </p:cNvSpPr>
            <p:nvPr/>
          </p:nvSpPr>
          <p:spPr bwMode="auto">
            <a:xfrm>
              <a:off x="1290" y="3105"/>
              <a:ext cx="900" cy="7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158" name="Text Box 80"/>
          <p:cNvSpPr txBox="1">
            <a:spLocks noChangeArrowheads="1"/>
          </p:cNvSpPr>
          <p:nvPr/>
        </p:nvSpPr>
        <p:spPr bwMode="auto">
          <a:xfrm>
            <a:off x="827088" y="3068638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/>
              <a:t>А</a:t>
            </a:r>
          </a:p>
        </p:txBody>
      </p:sp>
      <p:sp>
        <p:nvSpPr>
          <p:cNvPr id="6159" name="Text Box 81"/>
          <p:cNvSpPr txBox="1">
            <a:spLocks noChangeArrowheads="1"/>
          </p:cNvSpPr>
          <p:nvPr/>
        </p:nvSpPr>
        <p:spPr bwMode="auto">
          <a:xfrm>
            <a:off x="3059113" y="2997200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/>
              <a:t>А</a:t>
            </a:r>
          </a:p>
        </p:txBody>
      </p:sp>
      <p:sp>
        <p:nvSpPr>
          <p:cNvPr id="6160" name="Text Box 82"/>
          <p:cNvSpPr txBox="1">
            <a:spLocks noChangeArrowheads="1"/>
          </p:cNvSpPr>
          <p:nvPr/>
        </p:nvSpPr>
        <p:spPr bwMode="auto">
          <a:xfrm>
            <a:off x="5364163" y="3068638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/>
              <a:t>А</a:t>
            </a:r>
          </a:p>
        </p:txBody>
      </p:sp>
      <p:sp>
        <p:nvSpPr>
          <p:cNvPr id="6161" name="Text Box 83"/>
          <p:cNvSpPr txBox="1">
            <a:spLocks noChangeArrowheads="1"/>
          </p:cNvSpPr>
          <p:nvPr/>
        </p:nvSpPr>
        <p:spPr bwMode="auto">
          <a:xfrm>
            <a:off x="1979613" y="5084763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/>
              <a:t>А</a:t>
            </a:r>
          </a:p>
        </p:txBody>
      </p:sp>
      <p:sp>
        <p:nvSpPr>
          <p:cNvPr id="6162" name="Text Box 84"/>
          <p:cNvSpPr txBox="1">
            <a:spLocks noChangeArrowheads="1"/>
          </p:cNvSpPr>
          <p:nvPr/>
        </p:nvSpPr>
        <p:spPr bwMode="auto">
          <a:xfrm>
            <a:off x="4427538" y="5013325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/>
              <a:t>А</a:t>
            </a:r>
          </a:p>
        </p:txBody>
      </p:sp>
      <p:sp>
        <p:nvSpPr>
          <p:cNvPr id="6163" name="Text Box 86"/>
          <p:cNvSpPr txBox="1">
            <a:spLocks noChangeArrowheads="1"/>
          </p:cNvSpPr>
          <p:nvPr/>
        </p:nvSpPr>
        <p:spPr bwMode="auto">
          <a:xfrm>
            <a:off x="1692275" y="1773238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D</a:t>
            </a:r>
            <a:endParaRPr lang="ru-RU"/>
          </a:p>
        </p:txBody>
      </p:sp>
      <p:sp>
        <p:nvSpPr>
          <p:cNvPr id="6164" name="Text Box 87"/>
          <p:cNvSpPr txBox="1">
            <a:spLocks noChangeArrowheads="1"/>
          </p:cNvSpPr>
          <p:nvPr/>
        </p:nvSpPr>
        <p:spPr bwMode="auto">
          <a:xfrm>
            <a:off x="3995738" y="1773238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D</a:t>
            </a:r>
            <a:endParaRPr lang="ru-RU"/>
          </a:p>
        </p:txBody>
      </p:sp>
      <p:sp>
        <p:nvSpPr>
          <p:cNvPr id="6165" name="Text Box 88"/>
          <p:cNvSpPr txBox="1">
            <a:spLocks noChangeArrowheads="1"/>
          </p:cNvSpPr>
          <p:nvPr/>
        </p:nvSpPr>
        <p:spPr bwMode="auto">
          <a:xfrm>
            <a:off x="6227763" y="1773238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D</a:t>
            </a:r>
            <a:endParaRPr lang="ru-RU"/>
          </a:p>
        </p:txBody>
      </p:sp>
      <p:sp>
        <p:nvSpPr>
          <p:cNvPr id="6166" name="Text Box 89"/>
          <p:cNvSpPr txBox="1">
            <a:spLocks noChangeArrowheads="1"/>
          </p:cNvSpPr>
          <p:nvPr/>
        </p:nvSpPr>
        <p:spPr bwMode="auto">
          <a:xfrm>
            <a:off x="5292725" y="3716338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D</a:t>
            </a:r>
            <a:endParaRPr lang="ru-RU"/>
          </a:p>
        </p:txBody>
      </p:sp>
      <p:sp>
        <p:nvSpPr>
          <p:cNvPr id="6167" name="Text Box 90"/>
          <p:cNvSpPr txBox="1">
            <a:spLocks noChangeArrowheads="1"/>
          </p:cNvSpPr>
          <p:nvPr/>
        </p:nvSpPr>
        <p:spPr bwMode="auto">
          <a:xfrm>
            <a:off x="2843213" y="3860800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D</a:t>
            </a:r>
            <a:endParaRPr lang="ru-RU"/>
          </a:p>
        </p:txBody>
      </p:sp>
      <p:sp>
        <p:nvSpPr>
          <p:cNvPr id="6168" name="Text Box 92"/>
          <p:cNvSpPr txBox="1">
            <a:spLocks noChangeArrowheads="1"/>
          </p:cNvSpPr>
          <p:nvPr/>
        </p:nvSpPr>
        <p:spPr bwMode="auto">
          <a:xfrm>
            <a:off x="3924300" y="3573463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B</a:t>
            </a:r>
            <a:endParaRPr lang="ru-RU"/>
          </a:p>
        </p:txBody>
      </p:sp>
      <p:sp>
        <p:nvSpPr>
          <p:cNvPr id="6169" name="Text Box 93"/>
          <p:cNvSpPr txBox="1">
            <a:spLocks noChangeArrowheads="1"/>
          </p:cNvSpPr>
          <p:nvPr/>
        </p:nvSpPr>
        <p:spPr bwMode="auto">
          <a:xfrm>
            <a:off x="1619250" y="3573463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B</a:t>
            </a:r>
            <a:endParaRPr lang="ru-RU"/>
          </a:p>
        </p:txBody>
      </p:sp>
      <p:sp>
        <p:nvSpPr>
          <p:cNvPr id="6170" name="Text Box 94"/>
          <p:cNvSpPr txBox="1">
            <a:spLocks noChangeArrowheads="1"/>
          </p:cNvSpPr>
          <p:nvPr/>
        </p:nvSpPr>
        <p:spPr bwMode="auto">
          <a:xfrm>
            <a:off x="6227763" y="3644900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B</a:t>
            </a:r>
            <a:endParaRPr lang="ru-RU"/>
          </a:p>
        </p:txBody>
      </p:sp>
      <p:sp>
        <p:nvSpPr>
          <p:cNvPr id="6171" name="Text Box 95"/>
          <p:cNvSpPr txBox="1">
            <a:spLocks noChangeArrowheads="1"/>
          </p:cNvSpPr>
          <p:nvPr/>
        </p:nvSpPr>
        <p:spPr bwMode="auto">
          <a:xfrm>
            <a:off x="2843213" y="5589588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B</a:t>
            </a:r>
            <a:endParaRPr lang="ru-RU"/>
          </a:p>
        </p:txBody>
      </p:sp>
      <p:sp>
        <p:nvSpPr>
          <p:cNvPr id="6172" name="Text Box 96"/>
          <p:cNvSpPr txBox="1">
            <a:spLocks noChangeArrowheads="1"/>
          </p:cNvSpPr>
          <p:nvPr/>
        </p:nvSpPr>
        <p:spPr bwMode="auto">
          <a:xfrm>
            <a:off x="3635375" y="5084763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C</a:t>
            </a:r>
            <a:endParaRPr lang="ru-RU"/>
          </a:p>
        </p:txBody>
      </p:sp>
      <p:sp>
        <p:nvSpPr>
          <p:cNvPr id="6173" name="Text Box 97"/>
          <p:cNvSpPr txBox="1">
            <a:spLocks noChangeArrowheads="1"/>
          </p:cNvSpPr>
          <p:nvPr/>
        </p:nvSpPr>
        <p:spPr bwMode="auto">
          <a:xfrm>
            <a:off x="6156325" y="5013325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C</a:t>
            </a:r>
            <a:endParaRPr lang="ru-RU"/>
          </a:p>
        </p:txBody>
      </p:sp>
      <p:sp>
        <p:nvSpPr>
          <p:cNvPr id="6174" name="Text Box 98"/>
          <p:cNvSpPr txBox="1">
            <a:spLocks noChangeArrowheads="1"/>
          </p:cNvSpPr>
          <p:nvPr/>
        </p:nvSpPr>
        <p:spPr bwMode="auto">
          <a:xfrm>
            <a:off x="2555875" y="3068638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C</a:t>
            </a:r>
            <a:endParaRPr lang="ru-RU"/>
          </a:p>
        </p:txBody>
      </p:sp>
      <p:sp>
        <p:nvSpPr>
          <p:cNvPr id="6175" name="Text Box 99"/>
          <p:cNvSpPr txBox="1">
            <a:spLocks noChangeArrowheads="1"/>
          </p:cNvSpPr>
          <p:nvPr/>
        </p:nvSpPr>
        <p:spPr bwMode="auto">
          <a:xfrm>
            <a:off x="4787900" y="3068638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C</a:t>
            </a:r>
            <a:endParaRPr lang="ru-RU"/>
          </a:p>
        </p:txBody>
      </p:sp>
      <p:sp>
        <p:nvSpPr>
          <p:cNvPr id="6176" name="Text Box 100"/>
          <p:cNvSpPr txBox="1">
            <a:spLocks noChangeArrowheads="1"/>
          </p:cNvSpPr>
          <p:nvPr/>
        </p:nvSpPr>
        <p:spPr bwMode="auto">
          <a:xfrm>
            <a:off x="7019925" y="3068638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C</a:t>
            </a:r>
            <a:endParaRPr lang="ru-RU"/>
          </a:p>
        </p:txBody>
      </p:sp>
      <p:sp>
        <p:nvSpPr>
          <p:cNvPr id="6177" name="Line 106"/>
          <p:cNvSpPr>
            <a:spLocks noChangeShapeType="1"/>
          </p:cNvSpPr>
          <p:nvPr/>
        </p:nvSpPr>
        <p:spPr bwMode="auto">
          <a:xfrm>
            <a:off x="4067175" y="357346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78" name="Line 107"/>
          <p:cNvSpPr>
            <a:spLocks noChangeShapeType="1"/>
          </p:cNvSpPr>
          <p:nvPr/>
        </p:nvSpPr>
        <p:spPr bwMode="auto">
          <a:xfrm flipH="1" flipV="1">
            <a:off x="3708400" y="2781300"/>
            <a:ext cx="358775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79" name="Line 123"/>
          <p:cNvSpPr>
            <a:spLocks noChangeShapeType="1"/>
          </p:cNvSpPr>
          <p:nvPr/>
        </p:nvSpPr>
        <p:spPr bwMode="auto">
          <a:xfrm>
            <a:off x="1331913" y="54451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0" name="Line 126"/>
          <p:cNvSpPr>
            <a:spLocks noChangeShapeType="1"/>
          </p:cNvSpPr>
          <p:nvPr/>
        </p:nvSpPr>
        <p:spPr bwMode="auto">
          <a:xfrm flipH="1" flipV="1">
            <a:off x="2916238" y="4581525"/>
            <a:ext cx="433387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1" name="Line 129"/>
          <p:cNvSpPr>
            <a:spLocks noChangeShapeType="1"/>
          </p:cNvSpPr>
          <p:nvPr/>
        </p:nvSpPr>
        <p:spPr bwMode="auto">
          <a:xfrm flipH="1">
            <a:off x="2555875" y="4581525"/>
            <a:ext cx="3587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2" name="Line 130"/>
          <p:cNvSpPr>
            <a:spLocks noChangeShapeType="1"/>
          </p:cNvSpPr>
          <p:nvPr/>
        </p:nvSpPr>
        <p:spPr bwMode="auto">
          <a:xfrm>
            <a:off x="684213" y="50133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3" name="Line 131"/>
          <p:cNvSpPr>
            <a:spLocks noChangeShapeType="1"/>
          </p:cNvSpPr>
          <p:nvPr/>
        </p:nvSpPr>
        <p:spPr bwMode="auto">
          <a:xfrm>
            <a:off x="2555875" y="479742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cxnSp>
        <p:nvCxnSpPr>
          <p:cNvPr id="6184" name="AutoShape 140"/>
          <p:cNvCxnSpPr>
            <a:cxnSpLocks noChangeShapeType="1"/>
            <a:stCxn id="6146" idx="4"/>
            <a:endCxn id="6146" idx="1"/>
          </p:cNvCxnSpPr>
          <p:nvPr/>
        </p:nvCxnSpPr>
        <p:spPr bwMode="auto">
          <a:xfrm flipV="1">
            <a:off x="5076825" y="4797425"/>
            <a:ext cx="287338" cy="5032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85" name="AutoShape 141"/>
          <p:cNvCxnSpPr>
            <a:cxnSpLocks noChangeShapeType="1"/>
            <a:stCxn id="6146" idx="1"/>
            <a:endCxn id="6146" idx="2"/>
          </p:cNvCxnSpPr>
          <p:nvPr/>
        </p:nvCxnSpPr>
        <p:spPr bwMode="auto">
          <a:xfrm flipV="1">
            <a:off x="5364163" y="4724400"/>
            <a:ext cx="503237" cy="730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6186" name="Oval 146"/>
          <p:cNvSpPr>
            <a:spLocks noChangeArrowheads="1"/>
          </p:cNvSpPr>
          <p:nvPr/>
        </p:nvSpPr>
        <p:spPr bwMode="auto">
          <a:xfrm>
            <a:off x="5003800" y="5300663"/>
            <a:ext cx="71438" cy="698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87" name="Text Box 149"/>
          <p:cNvSpPr txBox="1">
            <a:spLocks noChangeArrowheads="1"/>
          </p:cNvSpPr>
          <p:nvPr/>
        </p:nvSpPr>
        <p:spPr bwMode="auto">
          <a:xfrm>
            <a:off x="2268538" y="4437063"/>
            <a:ext cx="215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200"/>
              <a:t>N</a:t>
            </a:r>
            <a:endParaRPr lang="ru-RU" sz="1200"/>
          </a:p>
        </p:txBody>
      </p:sp>
      <p:sp>
        <p:nvSpPr>
          <p:cNvPr id="6188" name="Text Box 150"/>
          <p:cNvSpPr txBox="1">
            <a:spLocks noChangeArrowheads="1"/>
          </p:cNvSpPr>
          <p:nvPr/>
        </p:nvSpPr>
        <p:spPr bwMode="auto">
          <a:xfrm>
            <a:off x="2339975" y="5300663"/>
            <a:ext cx="215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200"/>
              <a:t>M</a:t>
            </a:r>
            <a:endParaRPr lang="ru-RU" sz="1200"/>
          </a:p>
        </p:txBody>
      </p:sp>
      <p:sp>
        <p:nvSpPr>
          <p:cNvPr id="6189" name="Text Box 151"/>
          <p:cNvSpPr txBox="1">
            <a:spLocks noChangeArrowheads="1"/>
          </p:cNvSpPr>
          <p:nvPr/>
        </p:nvSpPr>
        <p:spPr bwMode="auto">
          <a:xfrm>
            <a:off x="4716463" y="5300663"/>
            <a:ext cx="215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200"/>
              <a:t>M</a:t>
            </a:r>
            <a:endParaRPr lang="ru-RU" sz="1200"/>
          </a:p>
        </p:txBody>
      </p:sp>
      <p:sp>
        <p:nvSpPr>
          <p:cNvPr id="6190" name="Text Box 152"/>
          <p:cNvSpPr txBox="1">
            <a:spLocks noChangeArrowheads="1"/>
          </p:cNvSpPr>
          <p:nvPr/>
        </p:nvSpPr>
        <p:spPr bwMode="auto">
          <a:xfrm>
            <a:off x="5724525" y="2492375"/>
            <a:ext cx="3603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200"/>
              <a:t>M</a:t>
            </a:r>
            <a:endParaRPr lang="ru-RU" sz="1200"/>
          </a:p>
        </p:txBody>
      </p:sp>
      <p:sp>
        <p:nvSpPr>
          <p:cNvPr id="6191" name="Text Box 153"/>
          <p:cNvSpPr txBox="1">
            <a:spLocks noChangeArrowheads="1"/>
          </p:cNvSpPr>
          <p:nvPr/>
        </p:nvSpPr>
        <p:spPr bwMode="auto">
          <a:xfrm>
            <a:off x="3419475" y="2565400"/>
            <a:ext cx="215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200"/>
              <a:t>M</a:t>
            </a:r>
            <a:endParaRPr lang="ru-RU" sz="1200"/>
          </a:p>
        </p:txBody>
      </p:sp>
      <p:sp>
        <p:nvSpPr>
          <p:cNvPr id="6192" name="Text Box 154"/>
          <p:cNvSpPr txBox="1">
            <a:spLocks noChangeArrowheads="1"/>
          </p:cNvSpPr>
          <p:nvPr/>
        </p:nvSpPr>
        <p:spPr bwMode="auto">
          <a:xfrm>
            <a:off x="1258888" y="3141663"/>
            <a:ext cx="215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200"/>
              <a:t>M</a:t>
            </a:r>
            <a:endParaRPr lang="ru-RU" sz="1200"/>
          </a:p>
        </p:txBody>
      </p:sp>
      <p:sp>
        <p:nvSpPr>
          <p:cNvPr id="6193" name="Text Box 155"/>
          <p:cNvSpPr txBox="1">
            <a:spLocks noChangeArrowheads="1"/>
          </p:cNvSpPr>
          <p:nvPr/>
        </p:nvSpPr>
        <p:spPr bwMode="auto">
          <a:xfrm>
            <a:off x="5003800" y="4581525"/>
            <a:ext cx="215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200"/>
              <a:t>N</a:t>
            </a:r>
            <a:endParaRPr lang="ru-RU" sz="1200"/>
          </a:p>
        </p:txBody>
      </p:sp>
      <p:sp>
        <p:nvSpPr>
          <p:cNvPr id="6194" name="Text Box 156"/>
          <p:cNvSpPr txBox="1">
            <a:spLocks noChangeArrowheads="1"/>
          </p:cNvSpPr>
          <p:nvPr/>
        </p:nvSpPr>
        <p:spPr bwMode="auto">
          <a:xfrm>
            <a:off x="1692275" y="4941888"/>
            <a:ext cx="287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ru-RU"/>
          </a:p>
        </p:txBody>
      </p:sp>
      <p:sp>
        <p:nvSpPr>
          <p:cNvPr id="6195" name="Text Box 157"/>
          <p:cNvSpPr txBox="1">
            <a:spLocks noChangeArrowheads="1"/>
          </p:cNvSpPr>
          <p:nvPr/>
        </p:nvSpPr>
        <p:spPr bwMode="auto">
          <a:xfrm>
            <a:off x="3276600" y="4581525"/>
            <a:ext cx="3603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200"/>
              <a:t>Q</a:t>
            </a:r>
            <a:endParaRPr lang="ru-RU" sz="1200"/>
          </a:p>
        </p:txBody>
      </p:sp>
      <p:sp>
        <p:nvSpPr>
          <p:cNvPr id="6196" name="Text Box 158"/>
          <p:cNvSpPr txBox="1">
            <a:spLocks noChangeArrowheads="1"/>
          </p:cNvSpPr>
          <p:nvPr/>
        </p:nvSpPr>
        <p:spPr bwMode="auto">
          <a:xfrm flipH="1">
            <a:off x="2916238" y="4365625"/>
            <a:ext cx="3413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200"/>
              <a:t>P</a:t>
            </a:r>
            <a:endParaRPr lang="ru-RU" sz="1200"/>
          </a:p>
        </p:txBody>
      </p:sp>
      <p:sp>
        <p:nvSpPr>
          <p:cNvPr id="6197" name="Text Box 159"/>
          <p:cNvSpPr txBox="1">
            <a:spLocks noChangeArrowheads="1"/>
          </p:cNvSpPr>
          <p:nvPr/>
        </p:nvSpPr>
        <p:spPr bwMode="auto">
          <a:xfrm>
            <a:off x="5795963" y="4437063"/>
            <a:ext cx="215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200"/>
              <a:t>P</a:t>
            </a:r>
            <a:endParaRPr lang="ru-RU" sz="1200"/>
          </a:p>
        </p:txBody>
      </p:sp>
      <p:sp>
        <p:nvSpPr>
          <p:cNvPr id="6198" name="Text Box 160"/>
          <p:cNvSpPr txBox="1">
            <a:spLocks noChangeArrowheads="1"/>
          </p:cNvSpPr>
          <p:nvPr/>
        </p:nvSpPr>
        <p:spPr bwMode="auto">
          <a:xfrm>
            <a:off x="1116013" y="4724400"/>
            <a:ext cx="360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ru-RU"/>
          </a:p>
        </p:txBody>
      </p:sp>
      <p:sp>
        <p:nvSpPr>
          <p:cNvPr id="6199" name="Text Box 161"/>
          <p:cNvSpPr txBox="1">
            <a:spLocks noChangeArrowheads="1"/>
          </p:cNvSpPr>
          <p:nvPr/>
        </p:nvSpPr>
        <p:spPr bwMode="auto">
          <a:xfrm>
            <a:off x="5651500" y="4941888"/>
            <a:ext cx="3603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200"/>
              <a:t>Q</a:t>
            </a:r>
            <a:endParaRPr lang="ru-RU" sz="1200"/>
          </a:p>
        </p:txBody>
      </p:sp>
      <p:sp>
        <p:nvSpPr>
          <p:cNvPr id="6200" name="Text Box 162"/>
          <p:cNvSpPr txBox="1">
            <a:spLocks noChangeArrowheads="1"/>
          </p:cNvSpPr>
          <p:nvPr/>
        </p:nvSpPr>
        <p:spPr bwMode="auto">
          <a:xfrm>
            <a:off x="3132138" y="5157788"/>
            <a:ext cx="3603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200"/>
              <a:t>S</a:t>
            </a:r>
            <a:endParaRPr lang="ru-R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9" name="Freeform 105" descr="Светлый диагональный 2"/>
          <p:cNvSpPr>
            <a:spLocks/>
          </p:cNvSpPr>
          <p:nvPr/>
        </p:nvSpPr>
        <p:spPr bwMode="auto">
          <a:xfrm>
            <a:off x="5219700" y="2492375"/>
            <a:ext cx="936625" cy="857250"/>
          </a:xfrm>
          <a:custGeom>
            <a:avLst/>
            <a:gdLst>
              <a:gd name="T0" fmla="*/ 0 w 590"/>
              <a:gd name="T1" fmla="*/ 0 h 545"/>
              <a:gd name="T2" fmla="*/ 215900 w 590"/>
              <a:gd name="T3" fmla="*/ 857250 h 545"/>
              <a:gd name="T4" fmla="*/ 936625 w 590"/>
              <a:gd name="T5" fmla="*/ 570976 h 545"/>
              <a:gd name="T6" fmla="*/ 0 w 590"/>
              <a:gd name="T7" fmla="*/ 0 h 545"/>
              <a:gd name="T8" fmla="*/ 0 60000 65536"/>
              <a:gd name="T9" fmla="*/ 0 60000 65536"/>
              <a:gd name="T10" fmla="*/ 0 60000 65536"/>
              <a:gd name="T11" fmla="*/ 0 60000 65536"/>
              <a:gd name="T12" fmla="*/ 0 w 590"/>
              <a:gd name="T13" fmla="*/ 0 h 545"/>
              <a:gd name="T14" fmla="*/ 590 w 590"/>
              <a:gd name="T15" fmla="*/ 545 h 54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90" h="545">
                <a:moveTo>
                  <a:pt x="0" y="0"/>
                </a:moveTo>
                <a:lnTo>
                  <a:pt x="136" y="545"/>
                </a:lnTo>
                <a:lnTo>
                  <a:pt x="590" y="363"/>
                </a:lnTo>
                <a:lnTo>
                  <a:pt x="0" y="0"/>
                </a:lnTo>
                <a:close/>
              </a:path>
            </a:pathLst>
          </a:custGeom>
          <a:pattFill prst="ltUpDiag">
            <a:fgClr>
              <a:srgbClr val="FF3300">
                <a:alpha val="54901"/>
              </a:srgbClr>
            </a:fgClr>
            <a:bgClr>
              <a:schemeClr val="bg1">
                <a:alpha val="54901"/>
              </a:schemeClr>
            </a:bgClr>
          </a:pattFill>
          <a:ln w="12700">
            <a:solidFill>
              <a:srgbClr val="000000">
                <a:alpha val="81960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7927" name="Freeform 103" descr="Светлый диагональный 2"/>
          <p:cNvSpPr>
            <a:spLocks/>
          </p:cNvSpPr>
          <p:nvPr/>
        </p:nvSpPr>
        <p:spPr bwMode="auto">
          <a:xfrm>
            <a:off x="1042988" y="2205038"/>
            <a:ext cx="1081087" cy="647700"/>
          </a:xfrm>
          <a:custGeom>
            <a:avLst/>
            <a:gdLst>
              <a:gd name="T0" fmla="*/ 73025 w 681"/>
              <a:gd name="T1" fmla="*/ 0 h 408"/>
              <a:gd name="T2" fmla="*/ 360362 w 681"/>
              <a:gd name="T3" fmla="*/ 647700 h 408"/>
              <a:gd name="T4" fmla="*/ 1081087 w 681"/>
              <a:gd name="T5" fmla="*/ 215900 h 408"/>
              <a:gd name="T6" fmla="*/ 0 w 681"/>
              <a:gd name="T7" fmla="*/ 0 h 408"/>
              <a:gd name="T8" fmla="*/ 73025 w 681"/>
              <a:gd name="T9" fmla="*/ 0 h 4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81"/>
              <a:gd name="T16" fmla="*/ 0 h 408"/>
              <a:gd name="T17" fmla="*/ 681 w 681"/>
              <a:gd name="T18" fmla="*/ 408 h 4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81" h="408">
                <a:moveTo>
                  <a:pt x="46" y="0"/>
                </a:moveTo>
                <a:lnTo>
                  <a:pt x="227" y="408"/>
                </a:lnTo>
                <a:lnTo>
                  <a:pt x="681" y="136"/>
                </a:lnTo>
                <a:lnTo>
                  <a:pt x="0" y="0"/>
                </a:lnTo>
                <a:lnTo>
                  <a:pt x="46" y="0"/>
                </a:lnTo>
                <a:close/>
              </a:path>
            </a:pathLst>
          </a:custGeom>
          <a:pattFill prst="ltUpDiag">
            <a:fgClr>
              <a:srgbClr val="FF3300"/>
            </a:fgClr>
            <a:bgClr>
              <a:schemeClr val="bg1"/>
            </a:bgClr>
          </a:patt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7897" name="Text Box 73"/>
          <p:cNvSpPr txBox="1">
            <a:spLocks noChangeArrowheads="1"/>
          </p:cNvSpPr>
          <p:nvPr/>
        </p:nvSpPr>
        <p:spPr bwMode="auto">
          <a:xfrm>
            <a:off x="5724525" y="3213100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solidFill>
                  <a:srgbClr val="D22800"/>
                </a:solidFill>
              </a:rPr>
              <a:t>P</a:t>
            </a:r>
            <a:endParaRPr lang="ru-RU" sz="1400">
              <a:solidFill>
                <a:srgbClr val="D22800"/>
              </a:solidFill>
            </a:endParaRPr>
          </a:p>
        </p:txBody>
      </p:sp>
      <p:sp>
        <p:nvSpPr>
          <p:cNvPr id="77900" name="Line 76"/>
          <p:cNvSpPr>
            <a:spLocks noChangeShapeType="1"/>
          </p:cNvSpPr>
          <p:nvPr/>
        </p:nvSpPr>
        <p:spPr bwMode="auto">
          <a:xfrm flipV="1">
            <a:off x="5435600" y="3068638"/>
            <a:ext cx="720725" cy="288925"/>
          </a:xfrm>
          <a:prstGeom prst="line">
            <a:avLst/>
          </a:prstGeom>
          <a:noFill/>
          <a:ln w="25400">
            <a:solidFill>
              <a:srgbClr val="FF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7898" name="Line 74"/>
          <p:cNvSpPr>
            <a:spLocks noChangeShapeType="1"/>
          </p:cNvSpPr>
          <p:nvPr/>
        </p:nvSpPr>
        <p:spPr bwMode="auto">
          <a:xfrm>
            <a:off x="5219700" y="2420938"/>
            <a:ext cx="215900" cy="1008062"/>
          </a:xfrm>
          <a:prstGeom prst="line">
            <a:avLst/>
          </a:prstGeom>
          <a:noFill/>
          <a:ln w="254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7896" name="Text Box 72"/>
          <p:cNvSpPr txBox="1">
            <a:spLocks noChangeArrowheads="1"/>
          </p:cNvSpPr>
          <p:nvPr/>
        </p:nvSpPr>
        <p:spPr bwMode="auto">
          <a:xfrm>
            <a:off x="5076825" y="3429000"/>
            <a:ext cx="360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solidFill>
                  <a:srgbClr val="D22800"/>
                </a:solidFill>
              </a:rPr>
              <a:t>N</a:t>
            </a:r>
            <a:endParaRPr lang="ru-RU" sz="1400">
              <a:solidFill>
                <a:srgbClr val="D22800"/>
              </a:solidFill>
            </a:endParaRPr>
          </a:p>
        </p:txBody>
      </p:sp>
      <p:sp>
        <p:nvSpPr>
          <p:cNvPr id="77869" name="Line 45"/>
          <p:cNvSpPr>
            <a:spLocks noChangeShapeType="1"/>
          </p:cNvSpPr>
          <p:nvPr/>
        </p:nvSpPr>
        <p:spPr bwMode="auto">
          <a:xfrm flipH="1">
            <a:off x="1403350" y="2420938"/>
            <a:ext cx="720725" cy="431800"/>
          </a:xfrm>
          <a:prstGeom prst="line">
            <a:avLst/>
          </a:prstGeom>
          <a:noFill/>
          <a:ln w="254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7868" name="Line 44"/>
          <p:cNvSpPr>
            <a:spLocks noChangeShapeType="1"/>
          </p:cNvSpPr>
          <p:nvPr/>
        </p:nvSpPr>
        <p:spPr bwMode="auto">
          <a:xfrm>
            <a:off x="1116013" y="2205038"/>
            <a:ext cx="1008062" cy="215900"/>
          </a:xfrm>
          <a:prstGeom prst="line">
            <a:avLst/>
          </a:prstGeom>
          <a:noFill/>
          <a:ln w="25400">
            <a:solidFill>
              <a:srgbClr val="FF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47"/>
          <p:cNvGrpSpPr>
            <a:grpSpLocks/>
          </p:cNvGrpSpPr>
          <p:nvPr/>
        </p:nvGrpSpPr>
        <p:grpSpPr bwMode="auto">
          <a:xfrm>
            <a:off x="539750" y="1484313"/>
            <a:ext cx="2016125" cy="2520950"/>
            <a:chOff x="340" y="935"/>
            <a:chExt cx="1270" cy="1588"/>
          </a:xfrm>
        </p:grpSpPr>
        <p:sp>
          <p:nvSpPr>
            <p:cNvPr id="7223" name="Line 5"/>
            <p:cNvSpPr>
              <a:spLocks noChangeShapeType="1"/>
            </p:cNvSpPr>
            <p:nvPr/>
          </p:nvSpPr>
          <p:spPr bwMode="auto">
            <a:xfrm>
              <a:off x="340" y="1922"/>
              <a:ext cx="127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24" name="Line 6"/>
            <p:cNvSpPr>
              <a:spLocks noChangeShapeType="1"/>
            </p:cNvSpPr>
            <p:nvPr/>
          </p:nvSpPr>
          <p:spPr bwMode="auto">
            <a:xfrm>
              <a:off x="918" y="935"/>
              <a:ext cx="0" cy="134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25" name="Line 7"/>
            <p:cNvSpPr>
              <a:spLocks noChangeShapeType="1"/>
            </p:cNvSpPr>
            <p:nvPr/>
          </p:nvSpPr>
          <p:spPr bwMode="auto">
            <a:xfrm flipV="1">
              <a:off x="349" y="935"/>
              <a:ext cx="569" cy="98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26" name="Line 8"/>
            <p:cNvSpPr>
              <a:spLocks noChangeShapeType="1"/>
            </p:cNvSpPr>
            <p:nvPr/>
          </p:nvSpPr>
          <p:spPr bwMode="auto">
            <a:xfrm>
              <a:off x="918" y="935"/>
              <a:ext cx="692" cy="98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27" name="Line 9"/>
            <p:cNvSpPr>
              <a:spLocks noChangeShapeType="1"/>
            </p:cNvSpPr>
            <p:nvPr/>
          </p:nvSpPr>
          <p:spPr bwMode="auto">
            <a:xfrm flipV="1">
              <a:off x="918" y="1922"/>
              <a:ext cx="692" cy="3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28" name="Text Box 10"/>
            <p:cNvSpPr txBox="1">
              <a:spLocks noChangeArrowheads="1"/>
            </p:cNvSpPr>
            <p:nvPr/>
          </p:nvSpPr>
          <p:spPr bwMode="auto">
            <a:xfrm>
              <a:off x="880" y="2330"/>
              <a:ext cx="142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29" name="Line 11"/>
            <p:cNvSpPr>
              <a:spLocks noChangeShapeType="1"/>
            </p:cNvSpPr>
            <p:nvPr/>
          </p:nvSpPr>
          <p:spPr bwMode="auto">
            <a:xfrm>
              <a:off x="349" y="1922"/>
              <a:ext cx="569" cy="3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782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ru-RU" sz="1800" i="1" smtClean="0">
                <a:solidFill>
                  <a:srgbClr val="014FEB"/>
                </a:solidFill>
              </a:rPr>
              <a:t>Построить сечение тетраэдра плоскостью, заданной тремя точками.</a:t>
            </a:r>
          </a:p>
        </p:txBody>
      </p:sp>
      <p:sp>
        <p:nvSpPr>
          <p:cNvPr id="7180" name="Rectangle 60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lvl="1" eaLnBrk="1" hangingPunct="1">
              <a:buFontTx/>
              <a:buNone/>
            </a:pPr>
            <a:endParaRPr lang="ru-RU" sz="1400" smtClean="0"/>
          </a:p>
          <a:p>
            <a:pPr eaLnBrk="1" hangingPunct="1"/>
            <a:endParaRPr lang="ru-RU" sz="2400" smtClean="0"/>
          </a:p>
        </p:txBody>
      </p:sp>
      <p:sp>
        <p:nvSpPr>
          <p:cNvPr id="77904" name="Rectangle 80"/>
          <p:cNvSpPr>
            <a:spLocks noGrp="1" noChangeArrowheads="1"/>
          </p:cNvSpPr>
          <p:nvPr>
            <p:ph sz="quarter" idx="3"/>
          </p:nvPr>
        </p:nvSpPr>
        <p:spPr>
          <a:xfrm>
            <a:off x="4787900" y="4221163"/>
            <a:ext cx="3535363" cy="431800"/>
          </a:xfrm>
        </p:spPr>
        <p:txBody>
          <a:bodyPr/>
          <a:lstStyle/>
          <a:p>
            <a:pPr marL="457200" indent="-457200" eaLnBrk="1" hangingPunct="1">
              <a:buFontTx/>
              <a:buNone/>
            </a:pPr>
            <a:r>
              <a:rPr lang="en-US" sz="1800" i="1" smtClean="0"/>
              <a:t>   </a:t>
            </a:r>
            <a:r>
              <a:rPr lang="ru-RU" sz="1800" i="1" smtClean="0"/>
              <a:t>Построение:</a:t>
            </a:r>
          </a:p>
          <a:p>
            <a:pPr marL="457200" indent="-457200" eaLnBrk="1" hangingPunct="1">
              <a:buFontTx/>
              <a:buNone/>
            </a:pPr>
            <a:r>
              <a:rPr lang="en-US" sz="1800" smtClean="0"/>
              <a:t> </a:t>
            </a:r>
          </a:p>
          <a:p>
            <a:pPr marL="457200" indent="-457200" eaLnBrk="1" hangingPunct="1">
              <a:buFontTx/>
              <a:buNone/>
            </a:pPr>
            <a:endParaRPr lang="ru-RU" sz="1800" smtClean="0"/>
          </a:p>
        </p:txBody>
      </p:sp>
      <p:sp>
        <p:nvSpPr>
          <p:cNvPr id="77836" name="Oval 12"/>
          <p:cNvSpPr>
            <a:spLocks noChangeArrowheads="1"/>
          </p:cNvSpPr>
          <p:nvPr/>
        </p:nvSpPr>
        <p:spPr bwMode="auto">
          <a:xfrm>
            <a:off x="1042988" y="2133600"/>
            <a:ext cx="889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7837" name="Oval 13"/>
          <p:cNvSpPr>
            <a:spLocks noChangeArrowheads="1"/>
          </p:cNvSpPr>
          <p:nvPr/>
        </p:nvSpPr>
        <p:spPr bwMode="auto">
          <a:xfrm>
            <a:off x="2051050" y="2349500"/>
            <a:ext cx="889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7838" name="Oval 14"/>
          <p:cNvSpPr>
            <a:spLocks noChangeArrowheads="1"/>
          </p:cNvSpPr>
          <p:nvPr/>
        </p:nvSpPr>
        <p:spPr bwMode="auto">
          <a:xfrm>
            <a:off x="1403350" y="2781300"/>
            <a:ext cx="889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7839" name="Text Box 15"/>
          <p:cNvSpPr txBox="1">
            <a:spLocks noChangeArrowheads="1"/>
          </p:cNvSpPr>
          <p:nvPr/>
        </p:nvSpPr>
        <p:spPr bwMode="auto">
          <a:xfrm>
            <a:off x="179388" y="2852738"/>
            <a:ext cx="574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/>
              <a:t>А</a:t>
            </a:r>
          </a:p>
        </p:txBody>
      </p:sp>
      <p:sp>
        <p:nvSpPr>
          <p:cNvPr id="77840" name="Text Box 16"/>
          <p:cNvSpPr txBox="1">
            <a:spLocks noChangeArrowheads="1"/>
          </p:cNvSpPr>
          <p:nvPr/>
        </p:nvSpPr>
        <p:spPr bwMode="auto">
          <a:xfrm>
            <a:off x="1331913" y="3716338"/>
            <a:ext cx="503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/>
              <a:t>В</a:t>
            </a:r>
          </a:p>
        </p:txBody>
      </p:sp>
      <p:sp>
        <p:nvSpPr>
          <p:cNvPr id="77841" name="Text Box 17"/>
          <p:cNvSpPr txBox="1">
            <a:spLocks noChangeArrowheads="1"/>
          </p:cNvSpPr>
          <p:nvPr/>
        </p:nvSpPr>
        <p:spPr bwMode="auto">
          <a:xfrm>
            <a:off x="2555875" y="2924175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/>
              <a:t>С</a:t>
            </a:r>
          </a:p>
        </p:txBody>
      </p:sp>
      <p:sp>
        <p:nvSpPr>
          <p:cNvPr id="77842" name="Text Box 18"/>
          <p:cNvSpPr txBox="1">
            <a:spLocks noChangeArrowheads="1"/>
          </p:cNvSpPr>
          <p:nvPr/>
        </p:nvSpPr>
        <p:spPr bwMode="auto">
          <a:xfrm>
            <a:off x="1476375" y="1125538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D</a:t>
            </a:r>
            <a:endParaRPr lang="ru-RU"/>
          </a:p>
        </p:txBody>
      </p:sp>
      <p:sp>
        <p:nvSpPr>
          <p:cNvPr id="77845" name="Text Box 21"/>
          <p:cNvSpPr txBox="1">
            <a:spLocks noChangeArrowheads="1"/>
          </p:cNvSpPr>
          <p:nvPr/>
        </p:nvSpPr>
        <p:spPr bwMode="auto">
          <a:xfrm>
            <a:off x="971550" y="2708275"/>
            <a:ext cx="2873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solidFill>
                  <a:srgbClr val="D22800"/>
                </a:solidFill>
              </a:rPr>
              <a:t>P</a:t>
            </a:r>
            <a:endParaRPr lang="ru-RU" sz="1400">
              <a:solidFill>
                <a:srgbClr val="D22800"/>
              </a:solidFill>
            </a:endParaRPr>
          </a:p>
        </p:txBody>
      </p:sp>
      <p:sp>
        <p:nvSpPr>
          <p:cNvPr id="77846" name="Text Box 22"/>
          <p:cNvSpPr txBox="1">
            <a:spLocks noChangeArrowheads="1"/>
          </p:cNvSpPr>
          <p:nvPr/>
        </p:nvSpPr>
        <p:spPr bwMode="auto">
          <a:xfrm>
            <a:off x="755650" y="1844675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solidFill>
                  <a:srgbClr val="D22800"/>
                </a:solidFill>
              </a:rPr>
              <a:t>M</a:t>
            </a:r>
            <a:endParaRPr lang="ru-RU" sz="1400">
              <a:solidFill>
                <a:srgbClr val="D22800"/>
              </a:solidFill>
            </a:endParaRPr>
          </a:p>
        </p:txBody>
      </p:sp>
      <p:sp>
        <p:nvSpPr>
          <p:cNvPr id="77847" name="Text Box 23"/>
          <p:cNvSpPr txBox="1">
            <a:spLocks noChangeArrowheads="1"/>
          </p:cNvSpPr>
          <p:nvPr/>
        </p:nvSpPr>
        <p:spPr bwMode="auto">
          <a:xfrm>
            <a:off x="2051050" y="2060575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solidFill>
                  <a:srgbClr val="D22800"/>
                </a:solidFill>
              </a:rPr>
              <a:t>N</a:t>
            </a:r>
            <a:endParaRPr lang="ru-RU" sz="1400">
              <a:solidFill>
                <a:srgbClr val="D22800"/>
              </a:solidFill>
            </a:endParaRPr>
          </a:p>
        </p:txBody>
      </p:sp>
      <p:sp>
        <p:nvSpPr>
          <p:cNvPr id="7192" name="Line 28"/>
          <p:cNvSpPr>
            <a:spLocks noChangeShapeType="1"/>
          </p:cNvSpPr>
          <p:nvPr/>
        </p:nvSpPr>
        <p:spPr bwMode="auto">
          <a:xfrm>
            <a:off x="1042988" y="2133600"/>
            <a:ext cx="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7870" name="Line 46"/>
          <p:cNvSpPr>
            <a:spLocks noChangeShapeType="1"/>
          </p:cNvSpPr>
          <p:nvPr/>
        </p:nvSpPr>
        <p:spPr bwMode="auto">
          <a:xfrm>
            <a:off x="1116013" y="2205038"/>
            <a:ext cx="287337" cy="6477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3" name="Group 106"/>
          <p:cNvGrpSpPr>
            <a:grpSpLocks/>
          </p:cNvGrpSpPr>
          <p:nvPr/>
        </p:nvGrpSpPr>
        <p:grpSpPr bwMode="auto">
          <a:xfrm>
            <a:off x="4787900" y="1557338"/>
            <a:ext cx="1943100" cy="2376487"/>
            <a:chOff x="3016" y="981"/>
            <a:chExt cx="1224" cy="1542"/>
          </a:xfrm>
        </p:grpSpPr>
        <p:sp>
          <p:nvSpPr>
            <p:cNvPr id="7216" name="Line 53" descr="Светлый диагональный 2"/>
            <p:cNvSpPr>
              <a:spLocks noChangeShapeType="1"/>
            </p:cNvSpPr>
            <p:nvPr/>
          </p:nvSpPr>
          <p:spPr bwMode="auto">
            <a:xfrm>
              <a:off x="3016" y="1939"/>
              <a:ext cx="12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17" name="Line 54" descr="Светлый диагональный 2"/>
            <p:cNvSpPr>
              <a:spLocks noChangeShapeType="1"/>
            </p:cNvSpPr>
            <p:nvPr/>
          </p:nvSpPr>
          <p:spPr bwMode="auto">
            <a:xfrm>
              <a:off x="3573" y="981"/>
              <a:ext cx="0" cy="130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18" name="Line 55" descr="Светлый диагональный 2"/>
            <p:cNvSpPr>
              <a:spLocks noChangeShapeType="1"/>
            </p:cNvSpPr>
            <p:nvPr/>
          </p:nvSpPr>
          <p:spPr bwMode="auto">
            <a:xfrm flipV="1">
              <a:off x="3025" y="981"/>
              <a:ext cx="548" cy="95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19" name="Line 56" descr="Светлый диагональный 2"/>
            <p:cNvSpPr>
              <a:spLocks noChangeShapeType="1"/>
            </p:cNvSpPr>
            <p:nvPr/>
          </p:nvSpPr>
          <p:spPr bwMode="auto">
            <a:xfrm>
              <a:off x="3573" y="981"/>
              <a:ext cx="667" cy="95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20" name="Line 57" descr="Светлый диагональный 2"/>
            <p:cNvSpPr>
              <a:spLocks noChangeShapeType="1"/>
            </p:cNvSpPr>
            <p:nvPr/>
          </p:nvSpPr>
          <p:spPr bwMode="auto">
            <a:xfrm flipV="1">
              <a:off x="3573" y="1939"/>
              <a:ext cx="667" cy="3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21" name="Text Box 58" descr="Светлый диагональный 2"/>
            <p:cNvSpPr txBox="1">
              <a:spLocks noChangeArrowheads="1"/>
            </p:cNvSpPr>
            <p:nvPr/>
          </p:nvSpPr>
          <p:spPr bwMode="auto">
            <a:xfrm>
              <a:off x="3537" y="2336"/>
              <a:ext cx="137" cy="187"/>
            </a:xfrm>
            <a:prstGeom prst="rect">
              <a:avLst/>
            </a:prstGeom>
            <a:pattFill prst="ltUpDiag">
              <a:fgClr>
                <a:srgbClr val="FF3300"/>
              </a:fgClr>
              <a:bgClr>
                <a:srgbClr val="FFFFFF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22" name="Line 59" descr="Светлый диагональный 2"/>
            <p:cNvSpPr>
              <a:spLocks noChangeShapeType="1"/>
            </p:cNvSpPr>
            <p:nvPr/>
          </p:nvSpPr>
          <p:spPr bwMode="auto">
            <a:xfrm>
              <a:off x="3025" y="1939"/>
              <a:ext cx="548" cy="3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7887" name="Rectangle 63"/>
          <p:cNvSpPr>
            <a:spLocks noChangeArrowheads="1"/>
          </p:cNvSpPr>
          <p:nvPr/>
        </p:nvSpPr>
        <p:spPr bwMode="auto">
          <a:xfrm>
            <a:off x="323850" y="5084763"/>
            <a:ext cx="412750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1" hangingPunct="1"/>
            <a:r>
              <a:rPr lang="en-US" i="1"/>
              <a:t>  2.</a:t>
            </a:r>
            <a:r>
              <a:rPr lang="ru-RU" i="1"/>
              <a:t> Отрезок</a:t>
            </a:r>
            <a:r>
              <a:rPr lang="en-US" i="1"/>
              <a:t> PN</a:t>
            </a:r>
            <a:endParaRPr lang="ru-RU" i="1"/>
          </a:p>
        </p:txBody>
      </p:sp>
      <p:sp>
        <p:nvSpPr>
          <p:cNvPr id="77888" name="Oval 64"/>
          <p:cNvSpPr>
            <a:spLocks noChangeArrowheads="1"/>
          </p:cNvSpPr>
          <p:nvPr/>
        </p:nvSpPr>
        <p:spPr bwMode="auto">
          <a:xfrm>
            <a:off x="5795963" y="3213100"/>
            <a:ext cx="889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7889" name="Oval 65"/>
          <p:cNvSpPr>
            <a:spLocks noChangeArrowheads="1"/>
          </p:cNvSpPr>
          <p:nvPr/>
        </p:nvSpPr>
        <p:spPr bwMode="auto">
          <a:xfrm>
            <a:off x="5364163" y="3357563"/>
            <a:ext cx="889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7890" name="Oval 66"/>
          <p:cNvSpPr>
            <a:spLocks noChangeArrowheads="1"/>
          </p:cNvSpPr>
          <p:nvPr/>
        </p:nvSpPr>
        <p:spPr bwMode="auto">
          <a:xfrm>
            <a:off x="5148263" y="2420938"/>
            <a:ext cx="889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7891" name="Text Box 67"/>
          <p:cNvSpPr txBox="1">
            <a:spLocks noChangeArrowheads="1"/>
          </p:cNvSpPr>
          <p:nvPr/>
        </p:nvSpPr>
        <p:spPr bwMode="auto">
          <a:xfrm>
            <a:off x="4356100" y="2997200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/>
              <a:t>А</a:t>
            </a:r>
          </a:p>
        </p:txBody>
      </p:sp>
      <p:sp>
        <p:nvSpPr>
          <p:cNvPr id="77892" name="Text Box 68"/>
          <p:cNvSpPr txBox="1">
            <a:spLocks noChangeArrowheads="1"/>
          </p:cNvSpPr>
          <p:nvPr/>
        </p:nvSpPr>
        <p:spPr bwMode="auto">
          <a:xfrm>
            <a:off x="5508625" y="3644900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/>
              <a:t>В</a:t>
            </a:r>
          </a:p>
        </p:txBody>
      </p:sp>
      <p:sp>
        <p:nvSpPr>
          <p:cNvPr id="77893" name="Text Box 69"/>
          <p:cNvSpPr txBox="1">
            <a:spLocks noChangeArrowheads="1"/>
          </p:cNvSpPr>
          <p:nvPr/>
        </p:nvSpPr>
        <p:spPr bwMode="auto">
          <a:xfrm>
            <a:off x="6732588" y="2997200"/>
            <a:ext cx="360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/>
              <a:t>С</a:t>
            </a:r>
          </a:p>
        </p:txBody>
      </p:sp>
      <p:sp>
        <p:nvSpPr>
          <p:cNvPr id="77894" name="Text Box 70"/>
          <p:cNvSpPr txBox="1">
            <a:spLocks noChangeArrowheads="1"/>
          </p:cNvSpPr>
          <p:nvPr/>
        </p:nvSpPr>
        <p:spPr bwMode="auto">
          <a:xfrm>
            <a:off x="5508625" y="1268413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D</a:t>
            </a:r>
            <a:endParaRPr lang="ru-RU"/>
          </a:p>
        </p:txBody>
      </p:sp>
      <p:sp>
        <p:nvSpPr>
          <p:cNvPr id="77895" name="Text Box 71"/>
          <p:cNvSpPr txBox="1">
            <a:spLocks noChangeArrowheads="1"/>
          </p:cNvSpPr>
          <p:nvPr/>
        </p:nvSpPr>
        <p:spPr bwMode="auto">
          <a:xfrm>
            <a:off x="4787900" y="2205038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solidFill>
                  <a:srgbClr val="D22800"/>
                </a:solidFill>
              </a:rPr>
              <a:t>M</a:t>
            </a:r>
            <a:endParaRPr lang="ru-RU" sz="1400">
              <a:solidFill>
                <a:srgbClr val="D22800"/>
              </a:solidFill>
            </a:endParaRPr>
          </a:p>
        </p:txBody>
      </p:sp>
      <p:sp>
        <p:nvSpPr>
          <p:cNvPr id="77901" name="Line 77"/>
          <p:cNvSpPr>
            <a:spLocks noChangeShapeType="1"/>
          </p:cNvSpPr>
          <p:nvPr/>
        </p:nvSpPr>
        <p:spPr bwMode="auto">
          <a:xfrm>
            <a:off x="5219700" y="2492375"/>
            <a:ext cx="936625" cy="576263"/>
          </a:xfrm>
          <a:prstGeom prst="line">
            <a:avLst/>
          </a:prstGeom>
          <a:noFill/>
          <a:ln w="25400">
            <a:solidFill>
              <a:srgbClr val="FF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7902" name="Text Box 78"/>
          <p:cNvSpPr txBox="1">
            <a:spLocks noChangeArrowheads="1"/>
          </p:cNvSpPr>
          <p:nvPr/>
        </p:nvSpPr>
        <p:spPr bwMode="auto">
          <a:xfrm>
            <a:off x="6011863" y="2781300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solidFill>
                  <a:srgbClr val="D22800"/>
                </a:solidFill>
              </a:rPr>
              <a:t>L</a:t>
            </a:r>
            <a:endParaRPr lang="ru-RU" sz="1400">
              <a:solidFill>
                <a:srgbClr val="D22800"/>
              </a:solidFill>
            </a:endParaRPr>
          </a:p>
        </p:txBody>
      </p:sp>
      <p:sp>
        <p:nvSpPr>
          <p:cNvPr id="77914" name="Rectangle 90"/>
          <p:cNvSpPr>
            <a:spLocks noChangeArrowheads="1"/>
          </p:cNvSpPr>
          <p:nvPr/>
        </p:nvSpPr>
        <p:spPr bwMode="auto">
          <a:xfrm>
            <a:off x="395288" y="4724400"/>
            <a:ext cx="4414837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1" hangingPunct="1"/>
            <a:r>
              <a:rPr lang="en-US" i="1"/>
              <a:t> </a:t>
            </a:r>
            <a:r>
              <a:rPr lang="ru-RU" i="1"/>
              <a:t>1. Отрезок </a:t>
            </a:r>
            <a:r>
              <a:rPr lang="en-US" i="1"/>
              <a:t>MP</a:t>
            </a:r>
            <a:r>
              <a:rPr lang="ru-RU" i="1"/>
              <a:t> </a:t>
            </a:r>
          </a:p>
        </p:txBody>
      </p:sp>
      <p:sp>
        <p:nvSpPr>
          <p:cNvPr id="77915" name="Rectangle 91"/>
          <p:cNvSpPr>
            <a:spLocks noChangeArrowheads="1"/>
          </p:cNvSpPr>
          <p:nvPr/>
        </p:nvSpPr>
        <p:spPr bwMode="auto">
          <a:xfrm>
            <a:off x="755650" y="4365625"/>
            <a:ext cx="41275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1" hangingPunct="1"/>
            <a:r>
              <a:rPr lang="ru-RU" i="1"/>
              <a:t>Построение:</a:t>
            </a:r>
          </a:p>
        </p:txBody>
      </p:sp>
      <p:sp>
        <p:nvSpPr>
          <p:cNvPr id="77916" name="Rectangle 92"/>
          <p:cNvSpPr>
            <a:spLocks noChangeArrowheads="1"/>
          </p:cNvSpPr>
          <p:nvPr/>
        </p:nvSpPr>
        <p:spPr bwMode="auto">
          <a:xfrm>
            <a:off x="468313" y="5373688"/>
            <a:ext cx="412750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1" hangingPunct="1"/>
            <a:r>
              <a:rPr lang="en-US" i="1"/>
              <a:t>3. </a:t>
            </a:r>
            <a:r>
              <a:rPr lang="ru-RU" i="1"/>
              <a:t>Отрезок </a:t>
            </a:r>
            <a:r>
              <a:rPr lang="en-US" i="1"/>
              <a:t>MN</a:t>
            </a:r>
            <a:endParaRPr lang="ru-RU" i="1"/>
          </a:p>
        </p:txBody>
      </p:sp>
      <p:sp>
        <p:nvSpPr>
          <p:cNvPr id="77917" name="Rectangle 93"/>
          <p:cNvSpPr>
            <a:spLocks noChangeArrowheads="1"/>
          </p:cNvSpPr>
          <p:nvPr/>
        </p:nvSpPr>
        <p:spPr bwMode="auto">
          <a:xfrm>
            <a:off x="323850" y="5734050"/>
            <a:ext cx="43434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1" hangingPunct="1"/>
            <a:r>
              <a:rPr lang="en-US" i="1"/>
              <a:t>MPN </a:t>
            </a:r>
            <a:r>
              <a:rPr lang="ru-RU" i="1"/>
              <a:t>– искомое сечение</a:t>
            </a:r>
          </a:p>
        </p:txBody>
      </p:sp>
      <p:sp>
        <p:nvSpPr>
          <p:cNvPr id="77919" name="Rectangle 95"/>
          <p:cNvSpPr>
            <a:spLocks noChangeArrowheads="1"/>
          </p:cNvSpPr>
          <p:nvPr/>
        </p:nvSpPr>
        <p:spPr bwMode="auto">
          <a:xfrm>
            <a:off x="4500563" y="4581525"/>
            <a:ext cx="40386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</a:pPr>
            <a:r>
              <a:rPr lang="en-US" i="1"/>
              <a:t>   </a:t>
            </a:r>
            <a:r>
              <a:rPr lang="ru-RU" i="1"/>
              <a:t>1. Отрезок </a:t>
            </a:r>
            <a:r>
              <a:rPr lang="en-US" i="1"/>
              <a:t>MN</a:t>
            </a:r>
            <a:endParaRPr lang="ru-RU" i="1"/>
          </a:p>
          <a:p>
            <a:pPr marL="457200" indent="-457200" eaLnBrk="1" hangingPunct="1">
              <a:spcBef>
                <a:spcPct val="20000"/>
              </a:spcBef>
            </a:pPr>
            <a:r>
              <a:rPr lang="en-US"/>
              <a:t> </a:t>
            </a:r>
          </a:p>
          <a:p>
            <a:pPr marL="457200" indent="-457200" eaLnBrk="1" hangingPunct="1">
              <a:spcBef>
                <a:spcPct val="20000"/>
              </a:spcBef>
            </a:pPr>
            <a:endParaRPr lang="ru-RU"/>
          </a:p>
        </p:txBody>
      </p:sp>
      <p:sp>
        <p:nvSpPr>
          <p:cNvPr id="77920" name="Rectangle 96"/>
          <p:cNvSpPr>
            <a:spLocks noChangeArrowheads="1"/>
          </p:cNvSpPr>
          <p:nvPr/>
        </p:nvSpPr>
        <p:spPr bwMode="auto">
          <a:xfrm>
            <a:off x="4716463" y="4868863"/>
            <a:ext cx="40386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</a:pPr>
            <a:r>
              <a:rPr lang="en-US"/>
              <a:t>2. </a:t>
            </a:r>
            <a:r>
              <a:rPr lang="ru-RU"/>
              <a:t>Луч </a:t>
            </a:r>
            <a:r>
              <a:rPr lang="en-US"/>
              <a:t>NP;</a:t>
            </a:r>
          </a:p>
          <a:p>
            <a:pPr marL="457200" indent="-457200" eaLnBrk="1" hangingPunct="1">
              <a:spcBef>
                <a:spcPct val="20000"/>
              </a:spcBef>
            </a:pPr>
            <a:r>
              <a:rPr lang="en-US"/>
              <a:t>  </a:t>
            </a:r>
            <a:r>
              <a:rPr lang="ru-RU"/>
              <a:t>луч </a:t>
            </a:r>
            <a:r>
              <a:rPr lang="en-US"/>
              <a:t>NP </a:t>
            </a:r>
            <a:r>
              <a:rPr lang="ru-RU"/>
              <a:t>пересекает АС в точке </a:t>
            </a:r>
            <a:r>
              <a:rPr lang="en-US"/>
              <a:t>L</a:t>
            </a:r>
          </a:p>
          <a:p>
            <a:pPr marL="457200" indent="-457200" eaLnBrk="1" hangingPunct="1">
              <a:spcBef>
                <a:spcPct val="20000"/>
              </a:spcBef>
            </a:pPr>
            <a:endParaRPr lang="ru-RU"/>
          </a:p>
        </p:txBody>
      </p:sp>
      <p:sp>
        <p:nvSpPr>
          <p:cNvPr id="7212" name="Rectangle 97"/>
          <p:cNvSpPr>
            <a:spLocks noChangeArrowheads="1"/>
          </p:cNvSpPr>
          <p:nvPr/>
        </p:nvSpPr>
        <p:spPr bwMode="auto">
          <a:xfrm rot="10800000" flipV="1">
            <a:off x="4572000" y="5661025"/>
            <a:ext cx="4183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</a:pPr>
            <a:r>
              <a:rPr lang="en-US" i="1"/>
              <a:t>   </a:t>
            </a:r>
            <a:endParaRPr lang="ru-RU" i="1"/>
          </a:p>
          <a:p>
            <a:pPr marL="457200" indent="-457200" eaLnBrk="1" hangingPunct="1">
              <a:spcBef>
                <a:spcPct val="20000"/>
              </a:spcBef>
            </a:pPr>
            <a:r>
              <a:rPr lang="en-US"/>
              <a:t> </a:t>
            </a:r>
          </a:p>
          <a:p>
            <a:pPr marL="457200" indent="-457200" eaLnBrk="1" hangingPunct="1">
              <a:spcBef>
                <a:spcPct val="20000"/>
              </a:spcBef>
            </a:pPr>
            <a:endParaRPr lang="ru-RU"/>
          </a:p>
        </p:txBody>
      </p:sp>
      <p:sp>
        <p:nvSpPr>
          <p:cNvPr id="77922" name="Rectangle 98"/>
          <p:cNvSpPr>
            <a:spLocks noChangeArrowheads="1"/>
          </p:cNvSpPr>
          <p:nvPr/>
        </p:nvSpPr>
        <p:spPr bwMode="auto">
          <a:xfrm>
            <a:off x="4643438" y="5516563"/>
            <a:ext cx="40386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</a:pPr>
            <a:r>
              <a:rPr lang="en-US" i="1"/>
              <a:t> 3. </a:t>
            </a:r>
            <a:r>
              <a:rPr lang="ru-RU" i="1"/>
              <a:t>Отрезок </a:t>
            </a:r>
            <a:r>
              <a:rPr lang="en-US" i="1"/>
              <a:t>ML</a:t>
            </a:r>
            <a:endParaRPr lang="ru-RU" i="1"/>
          </a:p>
          <a:p>
            <a:pPr marL="457200" indent="-457200" eaLnBrk="1" hangingPunct="1">
              <a:spcBef>
                <a:spcPct val="20000"/>
              </a:spcBef>
            </a:pPr>
            <a:r>
              <a:rPr lang="en-US"/>
              <a:t> </a:t>
            </a:r>
          </a:p>
          <a:p>
            <a:pPr marL="457200" indent="-457200" eaLnBrk="1" hangingPunct="1">
              <a:spcBef>
                <a:spcPct val="20000"/>
              </a:spcBef>
            </a:pPr>
            <a:endParaRPr lang="ru-RU"/>
          </a:p>
        </p:txBody>
      </p:sp>
      <p:sp>
        <p:nvSpPr>
          <p:cNvPr id="77924" name="Rectangle 100"/>
          <p:cNvSpPr>
            <a:spLocks noChangeArrowheads="1"/>
          </p:cNvSpPr>
          <p:nvPr/>
        </p:nvSpPr>
        <p:spPr bwMode="auto">
          <a:xfrm>
            <a:off x="4643438" y="5805488"/>
            <a:ext cx="40386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</a:pPr>
            <a:r>
              <a:rPr lang="en-US" i="1"/>
              <a:t>   MNL </a:t>
            </a:r>
            <a:r>
              <a:rPr lang="ru-RU" i="1"/>
              <a:t>–искомое сечение </a:t>
            </a:r>
          </a:p>
          <a:p>
            <a:pPr marL="457200" indent="-457200" eaLnBrk="1" hangingPunct="1">
              <a:spcBef>
                <a:spcPct val="20000"/>
              </a:spcBef>
            </a:pPr>
            <a:r>
              <a:rPr lang="en-US"/>
              <a:t> </a:t>
            </a:r>
          </a:p>
          <a:p>
            <a:pPr marL="457200" indent="-457200" eaLnBrk="1" hangingPunct="1">
              <a:spcBef>
                <a:spcPct val="20000"/>
              </a:spcBef>
            </a:pPr>
            <a:endParaRPr lang="ru-RU"/>
          </a:p>
        </p:txBody>
      </p:sp>
      <p:sp>
        <p:nvSpPr>
          <p:cNvPr id="7215" name="Freeform 104"/>
          <p:cNvSpPr>
            <a:spLocks/>
          </p:cNvSpPr>
          <p:nvPr/>
        </p:nvSpPr>
        <p:spPr bwMode="auto">
          <a:xfrm>
            <a:off x="5203825" y="2457450"/>
            <a:ext cx="15875" cy="79375"/>
          </a:xfrm>
          <a:custGeom>
            <a:avLst/>
            <a:gdLst>
              <a:gd name="T0" fmla="*/ 6350 w 10"/>
              <a:gd name="T1" fmla="*/ 0 h 50"/>
              <a:gd name="T2" fmla="*/ 15875 w 10"/>
              <a:gd name="T3" fmla="*/ 28575 h 50"/>
              <a:gd name="T4" fmla="*/ 6350 w 10"/>
              <a:gd name="T5" fmla="*/ 66675 h 50"/>
              <a:gd name="T6" fmla="*/ 6350 w 10"/>
              <a:gd name="T7" fmla="*/ 0 h 50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50"/>
              <a:gd name="T14" fmla="*/ 10 w 10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50">
                <a:moveTo>
                  <a:pt x="4" y="0"/>
                </a:moveTo>
                <a:cubicBezTo>
                  <a:pt x="6" y="6"/>
                  <a:pt x="10" y="12"/>
                  <a:pt x="10" y="18"/>
                </a:cubicBezTo>
                <a:cubicBezTo>
                  <a:pt x="10" y="26"/>
                  <a:pt x="7" y="50"/>
                  <a:pt x="4" y="42"/>
                </a:cubicBezTo>
                <a:cubicBezTo>
                  <a:pt x="0" y="29"/>
                  <a:pt x="4" y="14"/>
                  <a:pt x="4" y="0"/>
                </a:cubicBez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7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7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7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7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7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7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7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7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7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000"/>
                                        <p:tgtEl>
                                          <p:spTgt spid="77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7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77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0"/>
                                        <p:tgtEl>
                                          <p:spTgt spid="77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2000"/>
                                        <p:tgtEl>
                                          <p:spTgt spid="77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7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7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000"/>
                                        <p:tgtEl>
                                          <p:spTgt spid="77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7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7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7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7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7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7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7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7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6000"/>
                            </p:stCondLst>
                            <p:childTnLst>
                              <p:par>
                                <p:cTn id="1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77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5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7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70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7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2000"/>
                                        <p:tgtEl>
                                          <p:spTgt spid="7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00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2000"/>
                                        <p:tgtEl>
                                          <p:spTgt spid="7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2000"/>
                                        <p:tgtEl>
                                          <p:spTgt spid="7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000"/>
                            </p:stCondLst>
                            <p:childTnLst>
                              <p:par>
                                <p:cTn id="1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7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0"/>
                            </p:stCondLst>
                            <p:childTnLst>
                              <p:par>
                                <p:cTn id="1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2000"/>
                                        <p:tgtEl>
                                          <p:spTgt spid="7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2000"/>
                                        <p:tgtEl>
                                          <p:spTgt spid="7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2000"/>
                                        <p:tgtEl>
                                          <p:spTgt spid="77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000"/>
                            </p:stCondLst>
                            <p:childTnLst>
                              <p:par>
                                <p:cTn id="1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2000"/>
                                        <p:tgtEl>
                                          <p:spTgt spid="77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2000"/>
                                        <p:tgtEl>
                                          <p:spTgt spid="7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29" grpId="0" animBg="1"/>
      <p:bldP spid="77927" grpId="0" animBg="1"/>
      <p:bldP spid="77897" grpId="0"/>
      <p:bldP spid="77900" grpId="0" animBg="1"/>
      <p:bldP spid="77898" grpId="0" animBg="1"/>
      <p:bldP spid="77896" grpId="0"/>
      <p:bldP spid="77869" grpId="0" animBg="1"/>
      <p:bldP spid="77868" grpId="0" animBg="1"/>
      <p:bldP spid="77826" grpId="0"/>
      <p:bldP spid="77904" grpId="0"/>
      <p:bldP spid="77836" grpId="0" animBg="1"/>
      <p:bldP spid="77837" grpId="0" animBg="1"/>
      <p:bldP spid="77838" grpId="0" animBg="1"/>
      <p:bldP spid="77839" grpId="0"/>
      <p:bldP spid="77840" grpId="0"/>
      <p:bldP spid="77841" grpId="0"/>
      <p:bldP spid="77842" grpId="0"/>
      <p:bldP spid="77845" grpId="0"/>
      <p:bldP spid="77846" grpId="0"/>
      <p:bldP spid="77847" grpId="0"/>
      <p:bldP spid="77870" grpId="0" animBg="1"/>
      <p:bldP spid="77887" grpId="0"/>
      <p:bldP spid="77888" grpId="0" animBg="1"/>
      <p:bldP spid="77889" grpId="0" animBg="1"/>
      <p:bldP spid="77890" grpId="0" animBg="1"/>
      <p:bldP spid="77891" grpId="0"/>
      <p:bldP spid="77892" grpId="0"/>
      <p:bldP spid="77893" grpId="0"/>
      <p:bldP spid="77894" grpId="0"/>
      <p:bldP spid="77895" grpId="0"/>
      <p:bldP spid="77901" grpId="0" animBg="1"/>
      <p:bldP spid="77902" grpId="0"/>
      <p:bldP spid="77914" grpId="0"/>
      <p:bldP spid="77915" grpId="0"/>
      <p:bldP spid="77916" grpId="0"/>
      <p:bldP spid="77917" grpId="0"/>
      <p:bldP spid="77919" grpId="0"/>
      <p:bldP spid="77920" grpId="0"/>
      <p:bldP spid="77922" grpId="0"/>
      <p:bldP spid="779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1800" i="1" smtClean="0">
                <a:solidFill>
                  <a:srgbClr val="014FEB"/>
                </a:solidFill>
              </a:rPr>
              <a:t>Построить сечение тетраэдра плоскостью, заданной тремя точками.</a:t>
            </a:r>
          </a:p>
        </p:txBody>
      </p:sp>
      <p:sp>
        <p:nvSpPr>
          <p:cNvPr id="87297" name="Rectangle 257"/>
          <p:cNvSpPr>
            <a:spLocks noGrp="1" noChangeArrowheads="1"/>
          </p:cNvSpPr>
          <p:nvPr>
            <p:ph sz="quarter" idx="1"/>
          </p:nvPr>
        </p:nvSpPr>
        <p:spPr>
          <a:xfrm>
            <a:off x="684213" y="1600200"/>
            <a:ext cx="3811587" cy="460375"/>
          </a:xfrm>
        </p:spPr>
        <p:txBody>
          <a:bodyPr/>
          <a:lstStyle/>
          <a:p>
            <a:pPr lvl="1" eaLnBrk="1" hangingPunct="1">
              <a:buFontTx/>
              <a:buNone/>
            </a:pPr>
            <a:r>
              <a:rPr lang="ru-RU" sz="1800" i="1" smtClean="0"/>
              <a:t>Построение:</a:t>
            </a:r>
          </a:p>
        </p:txBody>
      </p:sp>
      <p:sp>
        <p:nvSpPr>
          <p:cNvPr id="8196" name="Text Box 66"/>
          <p:cNvSpPr txBox="1">
            <a:spLocks noChangeArrowheads="1"/>
          </p:cNvSpPr>
          <p:nvPr/>
        </p:nvSpPr>
        <p:spPr bwMode="auto">
          <a:xfrm>
            <a:off x="3708400" y="2708275"/>
            <a:ext cx="360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ru-RU" sz="1400">
              <a:solidFill>
                <a:srgbClr val="D22800"/>
              </a:solidFill>
            </a:endParaRPr>
          </a:p>
        </p:txBody>
      </p:sp>
      <p:sp>
        <p:nvSpPr>
          <p:cNvPr id="87267" name="Freeform 227" descr="Широкий диагональный 2"/>
          <p:cNvSpPr>
            <a:spLocks/>
          </p:cNvSpPr>
          <p:nvPr/>
        </p:nvSpPr>
        <p:spPr bwMode="auto">
          <a:xfrm>
            <a:off x="4638675" y="2457450"/>
            <a:ext cx="2466975" cy="3051175"/>
          </a:xfrm>
          <a:custGeom>
            <a:avLst/>
            <a:gdLst>
              <a:gd name="T0" fmla="*/ 2455863 w 1554"/>
              <a:gd name="T1" fmla="*/ 0 h 1943"/>
              <a:gd name="T2" fmla="*/ 131763 w 1554"/>
              <a:gd name="T3" fmla="*/ 1634727 h 1943"/>
              <a:gd name="T4" fmla="*/ 0 w 1554"/>
              <a:gd name="T5" fmla="*/ 3051175 h 1943"/>
              <a:gd name="T6" fmla="*/ 2357438 w 1554"/>
              <a:gd name="T7" fmla="*/ 3051175 h 1943"/>
              <a:gd name="T8" fmla="*/ 2466975 w 1554"/>
              <a:gd name="T9" fmla="*/ 64384 h 19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54"/>
              <a:gd name="T16" fmla="*/ 0 h 1943"/>
              <a:gd name="T17" fmla="*/ 1554 w 1554"/>
              <a:gd name="T18" fmla="*/ 1943 h 194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54" h="1943">
                <a:moveTo>
                  <a:pt x="1547" y="0"/>
                </a:moveTo>
                <a:lnTo>
                  <a:pt x="83" y="1041"/>
                </a:lnTo>
                <a:lnTo>
                  <a:pt x="0" y="1943"/>
                </a:lnTo>
                <a:lnTo>
                  <a:pt x="1485" y="1943"/>
                </a:lnTo>
                <a:lnTo>
                  <a:pt x="1554" y="41"/>
                </a:lnTo>
              </a:path>
            </a:pathLst>
          </a:custGeom>
          <a:pattFill prst="wdUpDiag">
            <a:fgClr>
              <a:srgbClr val="33CC33"/>
            </a:fgClr>
            <a:bgClr>
              <a:schemeClr val="bg1"/>
            </a:bgClr>
          </a:patt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228"/>
          <p:cNvGrpSpPr>
            <a:grpSpLocks/>
          </p:cNvGrpSpPr>
          <p:nvPr/>
        </p:nvGrpSpPr>
        <p:grpSpPr bwMode="auto">
          <a:xfrm>
            <a:off x="4140200" y="1268413"/>
            <a:ext cx="4105275" cy="5184775"/>
            <a:chOff x="1519" y="799"/>
            <a:chExt cx="2586" cy="3266"/>
          </a:xfrm>
        </p:grpSpPr>
        <p:sp>
          <p:nvSpPr>
            <p:cNvPr id="8227" name="Line 229"/>
            <p:cNvSpPr>
              <a:spLocks noChangeShapeType="1"/>
            </p:cNvSpPr>
            <p:nvPr/>
          </p:nvSpPr>
          <p:spPr bwMode="auto">
            <a:xfrm flipH="1">
              <a:off x="1519" y="799"/>
              <a:ext cx="1361" cy="24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8" name="Line 230"/>
            <p:cNvSpPr>
              <a:spLocks noChangeShapeType="1"/>
            </p:cNvSpPr>
            <p:nvPr/>
          </p:nvSpPr>
          <p:spPr bwMode="auto">
            <a:xfrm flipH="1">
              <a:off x="2789" y="799"/>
              <a:ext cx="91" cy="326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9" name="Line 231"/>
            <p:cNvSpPr>
              <a:spLocks noChangeShapeType="1"/>
            </p:cNvSpPr>
            <p:nvPr/>
          </p:nvSpPr>
          <p:spPr bwMode="auto">
            <a:xfrm>
              <a:off x="1519" y="3249"/>
              <a:ext cx="1270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0" name="Line 232"/>
            <p:cNvSpPr>
              <a:spLocks noChangeShapeType="1"/>
            </p:cNvSpPr>
            <p:nvPr/>
          </p:nvSpPr>
          <p:spPr bwMode="auto">
            <a:xfrm flipH="1">
              <a:off x="2789" y="2568"/>
              <a:ext cx="1316" cy="14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1" name="Line 233"/>
            <p:cNvSpPr>
              <a:spLocks noChangeShapeType="1"/>
            </p:cNvSpPr>
            <p:nvPr/>
          </p:nvSpPr>
          <p:spPr bwMode="auto">
            <a:xfrm flipV="1">
              <a:off x="1519" y="2568"/>
              <a:ext cx="2586" cy="6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2" name="Line 234"/>
            <p:cNvSpPr>
              <a:spLocks noChangeShapeType="1"/>
            </p:cNvSpPr>
            <p:nvPr/>
          </p:nvSpPr>
          <p:spPr bwMode="auto">
            <a:xfrm>
              <a:off x="2880" y="799"/>
              <a:ext cx="1225" cy="17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7275" name="Text Box 235"/>
          <p:cNvSpPr txBox="1">
            <a:spLocks noChangeArrowheads="1"/>
          </p:cNvSpPr>
          <p:nvPr/>
        </p:nvSpPr>
        <p:spPr bwMode="auto">
          <a:xfrm>
            <a:off x="3840163" y="485457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/>
              <a:t>А</a:t>
            </a:r>
          </a:p>
        </p:txBody>
      </p:sp>
      <p:sp>
        <p:nvSpPr>
          <p:cNvPr id="87276" name="Text Box 236"/>
          <p:cNvSpPr txBox="1">
            <a:spLocks noChangeArrowheads="1"/>
          </p:cNvSpPr>
          <p:nvPr/>
        </p:nvSpPr>
        <p:spPr bwMode="auto">
          <a:xfrm>
            <a:off x="8302625" y="4192588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/>
              <a:t>С</a:t>
            </a:r>
          </a:p>
        </p:txBody>
      </p:sp>
      <p:sp>
        <p:nvSpPr>
          <p:cNvPr id="87277" name="Text Box 237"/>
          <p:cNvSpPr txBox="1">
            <a:spLocks noChangeArrowheads="1"/>
          </p:cNvSpPr>
          <p:nvPr/>
        </p:nvSpPr>
        <p:spPr bwMode="auto">
          <a:xfrm>
            <a:off x="6362700" y="631825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/>
              <a:t>В</a:t>
            </a:r>
          </a:p>
        </p:txBody>
      </p:sp>
      <p:sp>
        <p:nvSpPr>
          <p:cNvPr id="87278" name="Text Box 238"/>
          <p:cNvSpPr txBox="1">
            <a:spLocks noChangeArrowheads="1"/>
          </p:cNvSpPr>
          <p:nvPr/>
        </p:nvSpPr>
        <p:spPr bwMode="auto">
          <a:xfrm>
            <a:off x="6440488" y="1074738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D</a:t>
            </a:r>
            <a:endParaRPr lang="ru-RU"/>
          </a:p>
        </p:txBody>
      </p:sp>
      <p:sp>
        <p:nvSpPr>
          <p:cNvPr id="87279" name="Text Box 239"/>
          <p:cNvSpPr txBox="1">
            <a:spLocks noChangeArrowheads="1"/>
          </p:cNvSpPr>
          <p:nvPr/>
        </p:nvSpPr>
        <p:spPr bwMode="auto">
          <a:xfrm>
            <a:off x="4346575" y="3675063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solidFill>
                  <a:srgbClr val="DD2323"/>
                </a:solidFill>
              </a:rPr>
              <a:t>N</a:t>
            </a:r>
            <a:endParaRPr lang="ru-RU" b="1">
              <a:solidFill>
                <a:srgbClr val="DD2323"/>
              </a:solidFill>
            </a:endParaRPr>
          </a:p>
        </p:txBody>
      </p:sp>
      <p:sp>
        <p:nvSpPr>
          <p:cNvPr id="87280" name="Text Box 240"/>
          <p:cNvSpPr txBox="1">
            <a:spLocks noChangeArrowheads="1"/>
          </p:cNvSpPr>
          <p:nvPr/>
        </p:nvSpPr>
        <p:spPr bwMode="auto">
          <a:xfrm>
            <a:off x="7210425" y="20447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solidFill>
                  <a:srgbClr val="DD2323"/>
                </a:solidFill>
              </a:rPr>
              <a:t>P</a:t>
            </a:r>
            <a:endParaRPr lang="ru-RU" b="1">
              <a:solidFill>
                <a:srgbClr val="DD2323"/>
              </a:solidFill>
            </a:endParaRPr>
          </a:p>
        </p:txBody>
      </p:sp>
      <p:sp>
        <p:nvSpPr>
          <p:cNvPr id="87281" name="Text Box 241"/>
          <p:cNvSpPr txBox="1">
            <a:spLocks noChangeArrowheads="1"/>
          </p:cNvSpPr>
          <p:nvPr/>
        </p:nvSpPr>
        <p:spPr bwMode="auto">
          <a:xfrm>
            <a:off x="4545013" y="5802313"/>
            <a:ext cx="36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solidFill>
                  <a:srgbClr val="DD2323"/>
                </a:solidFill>
              </a:rPr>
              <a:t>Q</a:t>
            </a:r>
            <a:endParaRPr lang="ru-RU" b="1">
              <a:solidFill>
                <a:srgbClr val="DD2323"/>
              </a:solidFill>
            </a:endParaRPr>
          </a:p>
        </p:txBody>
      </p:sp>
      <p:sp>
        <p:nvSpPr>
          <p:cNvPr id="87282" name="Line 242"/>
          <p:cNvSpPr>
            <a:spLocks noChangeShapeType="1"/>
          </p:cNvSpPr>
          <p:nvPr/>
        </p:nvSpPr>
        <p:spPr bwMode="auto">
          <a:xfrm flipH="1">
            <a:off x="4787900" y="2492375"/>
            <a:ext cx="2301875" cy="1620838"/>
          </a:xfrm>
          <a:prstGeom prst="line">
            <a:avLst/>
          </a:prstGeom>
          <a:noFill/>
          <a:ln w="28575">
            <a:solidFill>
              <a:srgbClr val="D228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7283" name="Line 243"/>
          <p:cNvSpPr>
            <a:spLocks noChangeShapeType="1"/>
          </p:cNvSpPr>
          <p:nvPr/>
        </p:nvSpPr>
        <p:spPr bwMode="auto">
          <a:xfrm flipH="1">
            <a:off x="4660900" y="4087813"/>
            <a:ext cx="109538" cy="1497012"/>
          </a:xfrm>
          <a:prstGeom prst="line">
            <a:avLst/>
          </a:prstGeom>
          <a:noFill/>
          <a:ln w="28575">
            <a:solidFill>
              <a:srgbClr val="D228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7284" name="Line 244"/>
          <p:cNvSpPr>
            <a:spLocks noChangeShapeType="1"/>
          </p:cNvSpPr>
          <p:nvPr/>
        </p:nvSpPr>
        <p:spPr bwMode="auto">
          <a:xfrm flipH="1">
            <a:off x="2322513" y="4054475"/>
            <a:ext cx="2503487" cy="1762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7285" name="Line 245"/>
          <p:cNvSpPr>
            <a:spLocks noChangeShapeType="1"/>
          </p:cNvSpPr>
          <p:nvPr/>
        </p:nvSpPr>
        <p:spPr bwMode="auto">
          <a:xfrm flipH="1">
            <a:off x="815975" y="5168900"/>
            <a:ext cx="3325813" cy="879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7286" name="Line 246"/>
          <p:cNvSpPr>
            <a:spLocks noChangeShapeType="1"/>
          </p:cNvSpPr>
          <p:nvPr/>
        </p:nvSpPr>
        <p:spPr bwMode="auto">
          <a:xfrm flipV="1">
            <a:off x="1884363" y="5508625"/>
            <a:ext cx="6697662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7287" name="Oval 247"/>
          <p:cNvSpPr>
            <a:spLocks noChangeArrowheads="1"/>
          </p:cNvSpPr>
          <p:nvPr/>
        </p:nvSpPr>
        <p:spPr bwMode="auto">
          <a:xfrm>
            <a:off x="2627313" y="5445125"/>
            <a:ext cx="144462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7288" name="Line 248"/>
          <p:cNvSpPr>
            <a:spLocks noChangeShapeType="1"/>
          </p:cNvSpPr>
          <p:nvPr/>
        </p:nvSpPr>
        <p:spPr bwMode="auto">
          <a:xfrm flipV="1">
            <a:off x="4643438" y="5516563"/>
            <a:ext cx="2357437" cy="11112"/>
          </a:xfrm>
          <a:prstGeom prst="line">
            <a:avLst/>
          </a:prstGeom>
          <a:noFill/>
          <a:ln w="28575">
            <a:solidFill>
              <a:srgbClr val="D228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7289" name="Line 249"/>
          <p:cNvSpPr>
            <a:spLocks noChangeShapeType="1"/>
          </p:cNvSpPr>
          <p:nvPr/>
        </p:nvSpPr>
        <p:spPr bwMode="auto">
          <a:xfrm flipH="1">
            <a:off x="7007225" y="2489200"/>
            <a:ext cx="87313" cy="3041650"/>
          </a:xfrm>
          <a:prstGeom prst="line">
            <a:avLst/>
          </a:prstGeom>
          <a:noFill/>
          <a:ln w="28575">
            <a:solidFill>
              <a:srgbClr val="D228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7290" name="Oval 250"/>
          <p:cNvSpPr>
            <a:spLocks noChangeArrowheads="1"/>
          </p:cNvSpPr>
          <p:nvPr/>
        </p:nvSpPr>
        <p:spPr bwMode="auto">
          <a:xfrm>
            <a:off x="4705350" y="4011613"/>
            <a:ext cx="144463" cy="144462"/>
          </a:xfrm>
          <a:prstGeom prst="ellipse">
            <a:avLst/>
          </a:prstGeom>
          <a:solidFill>
            <a:srgbClr val="DD232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7291" name="Oval 251"/>
          <p:cNvSpPr>
            <a:spLocks noChangeArrowheads="1"/>
          </p:cNvSpPr>
          <p:nvPr/>
        </p:nvSpPr>
        <p:spPr bwMode="auto">
          <a:xfrm>
            <a:off x="7019925" y="2405063"/>
            <a:ext cx="144463" cy="144462"/>
          </a:xfrm>
          <a:prstGeom prst="ellipse">
            <a:avLst/>
          </a:prstGeom>
          <a:solidFill>
            <a:srgbClr val="DD232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7292" name="Oval 252"/>
          <p:cNvSpPr>
            <a:spLocks noChangeArrowheads="1"/>
          </p:cNvSpPr>
          <p:nvPr/>
        </p:nvSpPr>
        <p:spPr bwMode="auto">
          <a:xfrm>
            <a:off x="4595813" y="5480050"/>
            <a:ext cx="144462" cy="144463"/>
          </a:xfrm>
          <a:prstGeom prst="ellipse">
            <a:avLst/>
          </a:prstGeom>
          <a:solidFill>
            <a:srgbClr val="DD232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7293" name="Oval 253"/>
          <p:cNvSpPr>
            <a:spLocks noChangeArrowheads="1"/>
          </p:cNvSpPr>
          <p:nvPr/>
        </p:nvSpPr>
        <p:spPr bwMode="auto">
          <a:xfrm>
            <a:off x="6942138" y="5445125"/>
            <a:ext cx="144462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7294" name="Text Box 254"/>
          <p:cNvSpPr txBox="1">
            <a:spLocks noChangeArrowheads="1"/>
          </p:cNvSpPr>
          <p:nvPr/>
        </p:nvSpPr>
        <p:spPr bwMode="auto">
          <a:xfrm>
            <a:off x="7034213" y="5668963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solidFill>
                  <a:srgbClr val="FF3300"/>
                </a:solidFill>
              </a:rPr>
              <a:t>R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8219" name="Text Box 255"/>
          <p:cNvSpPr txBox="1">
            <a:spLocks noChangeArrowheads="1"/>
          </p:cNvSpPr>
          <p:nvPr/>
        </p:nvSpPr>
        <p:spPr bwMode="auto">
          <a:xfrm>
            <a:off x="2484438" y="5084763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ru-RU" b="1"/>
          </a:p>
        </p:txBody>
      </p:sp>
      <p:sp>
        <p:nvSpPr>
          <p:cNvPr id="87296" name="Text Box 256"/>
          <p:cNvSpPr txBox="1">
            <a:spLocks noChangeArrowheads="1"/>
          </p:cNvSpPr>
          <p:nvPr/>
        </p:nvSpPr>
        <p:spPr bwMode="auto">
          <a:xfrm>
            <a:off x="2700338" y="5589588"/>
            <a:ext cx="287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/>
              <a:t>E</a:t>
            </a:r>
            <a:endParaRPr lang="ru-RU" b="1"/>
          </a:p>
        </p:txBody>
      </p:sp>
      <p:sp>
        <p:nvSpPr>
          <p:cNvPr id="87301" name="Rectangle 261"/>
          <p:cNvSpPr>
            <a:spLocks noChangeArrowheads="1"/>
          </p:cNvSpPr>
          <p:nvPr/>
        </p:nvSpPr>
        <p:spPr bwMode="auto">
          <a:xfrm>
            <a:off x="827088" y="1916113"/>
            <a:ext cx="3884612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eaLnBrk="1" hangingPunct="1">
              <a:spcBef>
                <a:spcPct val="20000"/>
              </a:spcBef>
            </a:pPr>
            <a:r>
              <a:rPr lang="ru-RU" sz="1600"/>
              <a:t>1. Отрезок </a:t>
            </a:r>
            <a:r>
              <a:rPr lang="en-US" sz="1600"/>
              <a:t>NQ</a:t>
            </a:r>
            <a:endParaRPr lang="ru-RU" sz="1600"/>
          </a:p>
        </p:txBody>
      </p:sp>
      <p:sp>
        <p:nvSpPr>
          <p:cNvPr id="87302" name="Rectangle 262"/>
          <p:cNvSpPr>
            <a:spLocks noChangeArrowheads="1"/>
          </p:cNvSpPr>
          <p:nvPr/>
        </p:nvSpPr>
        <p:spPr bwMode="auto">
          <a:xfrm>
            <a:off x="827088" y="2205038"/>
            <a:ext cx="38115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eaLnBrk="1" hangingPunct="1">
              <a:spcBef>
                <a:spcPct val="20000"/>
              </a:spcBef>
            </a:pPr>
            <a:r>
              <a:rPr lang="en-US" sz="1600" i="1"/>
              <a:t>2.</a:t>
            </a:r>
            <a:r>
              <a:rPr lang="ru-RU" sz="1600" i="1"/>
              <a:t> Отрезок </a:t>
            </a:r>
            <a:r>
              <a:rPr lang="en-US" sz="1600" i="1"/>
              <a:t>NP</a:t>
            </a:r>
            <a:r>
              <a:rPr lang="en-US" i="1"/>
              <a:t> </a:t>
            </a:r>
            <a:endParaRPr lang="ru-RU" i="1"/>
          </a:p>
        </p:txBody>
      </p:sp>
      <p:sp>
        <p:nvSpPr>
          <p:cNvPr id="87303" name="Rectangle 263"/>
          <p:cNvSpPr>
            <a:spLocks noChangeArrowheads="1"/>
          </p:cNvSpPr>
          <p:nvPr/>
        </p:nvSpPr>
        <p:spPr bwMode="auto">
          <a:xfrm>
            <a:off x="0" y="2492375"/>
            <a:ext cx="44275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eaLnBrk="1" hangingPunct="1">
              <a:spcBef>
                <a:spcPct val="20000"/>
              </a:spcBef>
            </a:pPr>
            <a:r>
              <a:rPr lang="ru-RU" sz="1600" i="1"/>
              <a:t>Прямая </a:t>
            </a:r>
            <a:r>
              <a:rPr lang="en-US" sz="1600" i="1"/>
              <a:t>NP </a:t>
            </a:r>
            <a:r>
              <a:rPr lang="ru-RU" sz="1600" i="1"/>
              <a:t>пересекает АС в точке Е</a:t>
            </a:r>
          </a:p>
        </p:txBody>
      </p:sp>
      <p:sp>
        <p:nvSpPr>
          <p:cNvPr id="87304" name="Rectangle 264"/>
          <p:cNvSpPr>
            <a:spLocks noChangeArrowheads="1"/>
          </p:cNvSpPr>
          <p:nvPr/>
        </p:nvSpPr>
        <p:spPr bwMode="auto">
          <a:xfrm>
            <a:off x="755650" y="2781300"/>
            <a:ext cx="38115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eaLnBrk="1" hangingPunct="1">
              <a:spcBef>
                <a:spcPct val="20000"/>
              </a:spcBef>
            </a:pPr>
            <a:r>
              <a:rPr lang="ru-RU" sz="1600" i="1"/>
              <a:t>3. Прямая </a:t>
            </a:r>
            <a:r>
              <a:rPr lang="en-US" sz="1600" i="1"/>
              <a:t>EQ </a:t>
            </a:r>
          </a:p>
          <a:p>
            <a:pPr marL="742950" lvl="1" indent="-285750" eaLnBrk="1" hangingPunct="1">
              <a:spcBef>
                <a:spcPct val="20000"/>
              </a:spcBef>
            </a:pPr>
            <a:endParaRPr lang="ru-RU" sz="1600" i="1"/>
          </a:p>
        </p:txBody>
      </p:sp>
      <p:sp>
        <p:nvSpPr>
          <p:cNvPr id="87305" name="Rectangle 265"/>
          <p:cNvSpPr>
            <a:spLocks noChangeArrowheads="1"/>
          </p:cNvSpPr>
          <p:nvPr/>
        </p:nvSpPr>
        <p:spPr bwMode="auto">
          <a:xfrm>
            <a:off x="323850" y="3068638"/>
            <a:ext cx="38115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eaLnBrk="1" hangingPunct="1">
              <a:spcBef>
                <a:spcPct val="20000"/>
              </a:spcBef>
            </a:pPr>
            <a:r>
              <a:rPr lang="en-US" sz="1600" i="1"/>
              <a:t>EQ </a:t>
            </a:r>
            <a:r>
              <a:rPr lang="ru-RU" sz="1600" i="1"/>
              <a:t>пересекает </a:t>
            </a:r>
            <a:r>
              <a:rPr lang="en-US" sz="1600" i="1"/>
              <a:t>BC </a:t>
            </a:r>
            <a:r>
              <a:rPr lang="ru-RU" sz="1600" i="1"/>
              <a:t>в точке </a:t>
            </a:r>
            <a:r>
              <a:rPr lang="en-US" sz="1600" i="1"/>
              <a:t>R</a:t>
            </a:r>
            <a:endParaRPr lang="ru-RU" sz="1600" i="1"/>
          </a:p>
          <a:p>
            <a:pPr marL="742950" lvl="1" indent="-285750" eaLnBrk="1" hangingPunct="1">
              <a:spcBef>
                <a:spcPct val="20000"/>
              </a:spcBef>
            </a:pPr>
            <a:endParaRPr lang="ru-RU" sz="1600" i="1"/>
          </a:p>
          <a:p>
            <a:pPr marL="742950" lvl="1" indent="-285750" eaLnBrk="1" hangingPunct="1">
              <a:spcBef>
                <a:spcPct val="20000"/>
              </a:spcBef>
            </a:pPr>
            <a:endParaRPr lang="ru-RU" i="1"/>
          </a:p>
        </p:txBody>
      </p:sp>
      <p:sp>
        <p:nvSpPr>
          <p:cNvPr id="87306" name="Rectangle 266"/>
          <p:cNvSpPr>
            <a:spLocks noChangeArrowheads="1"/>
          </p:cNvSpPr>
          <p:nvPr/>
        </p:nvSpPr>
        <p:spPr bwMode="auto">
          <a:xfrm>
            <a:off x="0" y="3500438"/>
            <a:ext cx="41354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eaLnBrk="1" hangingPunct="1">
              <a:spcBef>
                <a:spcPct val="20000"/>
              </a:spcBef>
            </a:pPr>
            <a:r>
              <a:rPr lang="en-US" i="1"/>
              <a:t>NQRP – </a:t>
            </a:r>
            <a:r>
              <a:rPr lang="ru-RU" i="1"/>
              <a:t>искомое сечение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87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7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7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7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7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7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7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7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7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7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87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0"/>
                                        <p:tgtEl>
                                          <p:spTgt spid="8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87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000"/>
                                        <p:tgtEl>
                                          <p:spTgt spid="8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87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000"/>
                                        <p:tgtEl>
                                          <p:spTgt spid="8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2000"/>
                                        <p:tgtEl>
                                          <p:spTgt spid="8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87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8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000"/>
                                        <p:tgtEl>
                                          <p:spTgt spid="87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000"/>
                                        <p:tgtEl>
                                          <p:spTgt spid="8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2000"/>
                                        <p:tgtEl>
                                          <p:spTgt spid="87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87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87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000"/>
                                        <p:tgtEl>
                                          <p:spTgt spid="87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2000"/>
                                        <p:tgtEl>
                                          <p:spTgt spid="8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2000"/>
                                        <p:tgtEl>
                                          <p:spTgt spid="87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2000"/>
                                        <p:tgtEl>
                                          <p:spTgt spid="87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0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2000"/>
                                        <p:tgtEl>
                                          <p:spTgt spid="87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/>
      <p:bldP spid="87297" grpId="0"/>
      <p:bldP spid="87267" grpId="0" animBg="1"/>
      <p:bldP spid="87275" grpId="0"/>
      <p:bldP spid="87276" grpId="0"/>
      <p:bldP spid="87277" grpId="0"/>
      <p:bldP spid="87278" grpId="0"/>
      <p:bldP spid="87279" grpId="0"/>
      <p:bldP spid="87280" grpId="0"/>
      <p:bldP spid="87281" grpId="0"/>
      <p:bldP spid="87282" grpId="0" animBg="1"/>
      <p:bldP spid="87283" grpId="0" animBg="1"/>
      <p:bldP spid="87284" grpId="0" animBg="1"/>
      <p:bldP spid="87285" grpId="0" animBg="1"/>
      <p:bldP spid="87286" grpId="0" animBg="1"/>
      <p:bldP spid="87287" grpId="0" animBg="1"/>
      <p:bldP spid="87288" grpId="0" animBg="1"/>
      <p:bldP spid="87289" grpId="0" animBg="1"/>
      <p:bldP spid="87290" grpId="0" animBg="1"/>
      <p:bldP spid="87291" grpId="0" animBg="1"/>
      <p:bldP spid="87292" grpId="0" animBg="1"/>
      <p:bldP spid="87293" grpId="0" animBg="1"/>
      <p:bldP spid="87294" grpId="0"/>
      <p:bldP spid="87296" grpId="0"/>
      <p:bldP spid="87301" grpId="0"/>
      <p:bldP spid="87302" grpId="0"/>
      <p:bldP spid="87303" grpId="0"/>
      <p:bldP spid="87304" grpId="0"/>
      <p:bldP spid="87305" grpId="0"/>
      <p:bldP spid="8730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728" y="1785926"/>
            <a:ext cx="638296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Устная работа</a:t>
            </a:r>
            <a:endParaRPr lang="ru-RU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6" name="Picture 2" descr="C:\Documents and Settings\семья\Local Settings\Temporary Internet Files\Content.IE5\5A27LBNR\MC900442026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4500570"/>
            <a:ext cx="1631950" cy="1901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214282" y="500042"/>
            <a:ext cx="87868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 Найдите площадь поверхности многогранника, изображенного на рисунке (все двугранные углы прямые).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74" name="Picture 14" descr="http://reshuege.ru/get_file?id=7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571744"/>
            <a:ext cx="4357718" cy="29998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285720" y="428604"/>
            <a:ext cx="8858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 Найдите площадь поверхности многогранника, изображенного на рисунке (все двугранные углы прямые).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://reshuege.ru/get_file?id=7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285991"/>
            <a:ext cx="5143536" cy="3393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42860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 Найдите площадь поверхности многогранника, изображенного на рисунке (все двугранные углы прямые).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http://reshuege.ru/get_file?id=60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2214554"/>
            <a:ext cx="3571900" cy="35430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71670" y="1785926"/>
            <a:ext cx="511819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Повторение</a:t>
            </a:r>
            <a:endParaRPr lang="ru-RU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0" name="Picture 2" descr="C:\Documents and Settings\семья\Local Settings\Temporary Internet Files\Content.IE5\WXEB1EZZ\MC90043799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4714884"/>
            <a:ext cx="1816100" cy="1730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285750" y="1143000"/>
            <a:ext cx="3857625" cy="660400"/>
          </a:xfrm>
        </p:spPr>
        <p:txBody>
          <a:bodyPr/>
          <a:lstStyle/>
          <a:p>
            <a:pPr algn="l" eaLnBrk="1" hangingPunct="1"/>
            <a:r>
              <a:rPr lang="ru-RU" sz="2000" smtClean="0">
                <a:solidFill>
                  <a:srgbClr val="0F06C6"/>
                </a:solidFill>
                <a:latin typeface="Arial" charset="0"/>
                <a:cs typeface="Arial" charset="0"/>
              </a:rPr>
              <a:t>1. Сколько боковых рёбер у пятиугольной пирамиды?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571625" y="2286000"/>
            <a:ext cx="1074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F06C6"/>
                </a:solidFill>
                <a:cs typeface="Arial" charset="0"/>
              </a:rPr>
              <a:t>неверно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714375" y="2000250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/>
              <a:t> </a:t>
            </a:r>
            <a:r>
              <a:rPr lang="ru-RU" sz="1800" b="1"/>
              <a:t>4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14375" y="2286000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/>
              <a:t> </a:t>
            </a:r>
            <a:r>
              <a:rPr lang="ru-RU" sz="1800" b="1"/>
              <a:t>6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14375" y="2571750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/>
              <a:t> </a:t>
            </a:r>
            <a:r>
              <a:rPr lang="ru-RU" sz="1800" b="1"/>
              <a:t>5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571625" y="2571750"/>
            <a:ext cx="1328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FF0000"/>
                </a:solidFill>
                <a:cs typeface="Arial" charset="0"/>
              </a:rPr>
              <a:t>правильно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571625" y="2000250"/>
            <a:ext cx="1074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F06C6"/>
                </a:solidFill>
                <a:cs typeface="Arial" charset="0"/>
              </a:rPr>
              <a:t>неверно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14313" y="2928938"/>
            <a:ext cx="4357687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kumimoji="0" lang="ru-RU" sz="2000" dirty="0">
                <a:solidFill>
                  <a:srgbClr val="0F06C6"/>
                </a:solidFill>
                <a:ea typeface="+mj-ea"/>
                <a:cs typeface="Arial" charset="0"/>
              </a:rPr>
              <a:t>2. </a:t>
            </a:r>
            <a:r>
              <a:rPr lang="ru-RU" sz="2000" dirty="0">
                <a:solidFill>
                  <a:srgbClr val="0F06C6"/>
                </a:solidFill>
                <a:cs typeface="Arial" charset="0"/>
              </a:rPr>
              <a:t>Сколько граней у шестиугольной пирамиды</a:t>
            </a:r>
            <a:r>
              <a:rPr kumimoji="0" lang="ru-RU" sz="2000" dirty="0">
                <a:solidFill>
                  <a:srgbClr val="0F06C6"/>
                </a:solidFill>
                <a:ea typeface="+mj-ea"/>
                <a:cs typeface="Arial" charset="0"/>
              </a:rPr>
              <a:t>?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14313" y="4857750"/>
            <a:ext cx="428625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kumimoji="0" lang="ru-RU" sz="2000" dirty="0">
                <a:solidFill>
                  <a:srgbClr val="0F06C6"/>
                </a:solidFill>
                <a:ea typeface="+mj-ea"/>
                <a:cs typeface="Arial" charset="0"/>
              </a:rPr>
              <a:t>3. </a:t>
            </a:r>
            <a:r>
              <a:rPr lang="ru-RU" sz="2000" dirty="0">
                <a:solidFill>
                  <a:srgbClr val="0F06C6"/>
                </a:solidFill>
                <a:cs typeface="Arial" charset="0"/>
              </a:rPr>
              <a:t>У какой пирамиды за основание можно взять боковую грань</a:t>
            </a:r>
            <a:r>
              <a:rPr kumimoji="0" lang="ru-RU" sz="2000" dirty="0">
                <a:solidFill>
                  <a:srgbClr val="0F06C6"/>
                </a:solidFill>
                <a:ea typeface="+mj-ea"/>
                <a:cs typeface="Arial" charset="0"/>
              </a:rPr>
              <a:t>?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714875" y="1071563"/>
            <a:ext cx="414337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ru-RU" sz="2000" dirty="0">
                <a:solidFill>
                  <a:srgbClr val="0F06C6"/>
                </a:solidFill>
                <a:ea typeface="+mj-ea"/>
                <a:cs typeface="Arial" charset="0"/>
              </a:rPr>
              <a:t>4. </a:t>
            </a:r>
            <a:r>
              <a:rPr lang="ru-RU" sz="2000" dirty="0">
                <a:solidFill>
                  <a:srgbClr val="0F06C6"/>
                </a:solidFill>
                <a:cs typeface="Arial" charset="0"/>
              </a:rPr>
              <a:t>Какое наименьшее количество граней может быть у пирамиды</a:t>
            </a:r>
            <a:r>
              <a:rPr kumimoji="0" lang="ru-RU" sz="2000" dirty="0">
                <a:solidFill>
                  <a:srgbClr val="0F06C6"/>
                </a:solidFill>
                <a:ea typeface="+mj-ea"/>
                <a:cs typeface="Arial" charset="0"/>
              </a:rPr>
              <a:t>?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643438" y="2928938"/>
            <a:ext cx="4500562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ru-RU" sz="2000" dirty="0">
                <a:solidFill>
                  <a:srgbClr val="0F06C6"/>
                </a:solidFill>
                <a:ea typeface="+mj-ea"/>
                <a:cs typeface="Arial" charset="0"/>
              </a:rPr>
              <a:t>5. </a:t>
            </a:r>
            <a:r>
              <a:rPr lang="ru-RU" sz="2000" dirty="0">
                <a:solidFill>
                  <a:srgbClr val="0F06C6"/>
                </a:solidFill>
                <a:cs typeface="Arial" charset="0"/>
              </a:rPr>
              <a:t>Какое наименьшее количество ребер может быть у пирамиды</a:t>
            </a:r>
            <a:r>
              <a:rPr kumimoji="0" lang="ru-RU" sz="2000" dirty="0">
                <a:solidFill>
                  <a:srgbClr val="0F06C6"/>
                </a:solidFill>
                <a:ea typeface="+mj-ea"/>
                <a:cs typeface="Arial" charset="0"/>
              </a:rPr>
              <a:t>?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643438" y="4786313"/>
            <a:ext cx="428625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kumimoji="0" lang="ru-RU" sz="2000" dirty="0">
                <a:solidFill>
                  <a:srgbClr val="0F06C6"/>
                </a:solidFill>
                <a:ea typeface="+mj-ea"/>
                <a:cs typeface="Arial" charset="0"/>
              </a:rPr>
              <a:t>6. </a:t>
            </a:r>
            <a:r>
              <a:rPr lang="ru-RU" sz="2000" dirty="0">
                <a:solidFill>
                  <a:srgbClr val="0F06C6"/>
                </a:solidFill>
                <a:cs typeface="Arial" charset="0"/>
              </a:rPr>
              <a:t>Какая фигура является боковой гранью пирамиды</a:t>
            </a:r>
            <a:r>
              <a:rPr kumimoji="0" lang="ru-RU" sz="2000" dirty="0">
                <a:solidFill>
                  <a:srgbClr val="0F06C6"/>
                </a:solidFill>
                <a:ea typeface="+mj-ea"/>
                <a:cs typeface="Arial" charset="0"/>
              </a:rPr>
              <a:t>?</a:t>
            </a: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7643813" y="5500688"/>
            <a:ext cx="1074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F06C6"/>
                </a:solidFill>
                <a:cs typeface="Arial" charset="0"/>
              </a:rPr>
              <a:t>неверно</a:t>
            </a: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5715000" y="5786438"/>
            <a:ext cx="1400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/>
              <a:t> </a:t>
            </a:r>
            <a:r>
              <a:rPr lang="ru-RU" sz="1800" b="1"/>
              <a:t>трапеция</a:t>
            </a: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5715000" y="5500688"/>
            <a:ext cx="1241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 b="1"/>
              <a:t> квадрат</a:t>
            </a: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5715000" y="6072188"/>
            <a:ext cx="1752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/>
              <a:t> </a:t>
            </a:r>
            <a:r>
              <a:rPr lang="ru-RU" sz="1800" b="1"/>
              <a:t>треугольник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7643813" y="6072188"/>
            <a:ext cx="1328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FF0000"/>
                </a:solidFill>
                <a:cs typeface="Arial" charset="0"/>
              </a:rPr>
              <a:t>правильно</a:t>
            </a: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7643813" y="5786438"/>
            <a:ext cx="1074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F06C6"/>
                </a:solidFill>
                <a:cs typeface="Arial" charset="0"/>
              </a:rPr>
              <a:t>неверно</a:t>
            </a:r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1571625" y="4429125"/>
            <a:ext cx="1074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F06C6"/>
                </a:solidFill>
                <a:cs typeface="Arial" charset="0"/>
              </a:rPr>
              <a:t>неверно</a:t>
            </a: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714375" y="4143375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 b="1"/>
              <a:t> 6</a:t>
            </a: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714375" y="4429125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 b="1"/>
              <a:t> 8</a:t>
            </a: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714375" y="3857625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/>
              <a:t> </a:t>
            </a:r>
            <a:r>
              <a:rPr lang="ru-RU" sz="1800" b="1"/>
              <a:t>7</a:t>
            </a: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1571625" y="3857625"/>
            <a:ext cx="1328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FF0000"/>
                </a:solidFill>
                <a:cs typeface="Arial" charset="0"/>
              </a:rPr>
              <a:t>правильно</a:t>
            </a:r>
          </a:p>
        </p:txBody>
      </p:sp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1571625" y="4143375"/>
            <a:ext cx="1074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F06C6"/>
                </a:solidFill>
                <a:cs typeface="Arial" charset="0"/>
              </a:rPr>
              <a:t>неверно</a:t>
            </a:r>
          </a:p>
        </p:txBody>
      </p: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3000375" y="6215063"/>
            <a:ext cx="1074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F06C6"/>
                </a:solidFill>
                <a:cs typeface="Arial" charset="0"/>
              </a:rPr>
              <a:t>неверно</a:t>
            </a: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642938" y="5572125"/>
            <a:ext cx="12874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/>
              <a:t> </a:t>
            </a:r>
            <a:r>
              <a:rPr lang="ru-RU" sz="1800" b="1"/>
              <a:t>у любой</a:t>
            </a: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642938" y="6215063"/>
            <a:ext cx="1400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/>
              <a:t> </a:t>
            </a:r>
            <a:r>
              <a:rPr lang="ru-RU" sz="1800" b="1"/>
              <a:t>таких нет</a:t>
            </a: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642938" y="5857875"/>
            <a:ext cx="19700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/>
              <a:t> </a:t>
            </a:r>
            <a:r>
              <a:rPr lang="ru-RU" sz="1800" b="1"/>
              <a:t>у треугольной</a:t>
            </a: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3000375" y="5929313"/>
            <a:ext cx="1328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FF0000"/>
                </a:solidFill>
                <a:cs typeface="Arial" charset="0"/>
              </a:rPr>
              <a:t>правильно</a:t>
            </a: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3000375" y="5572125"/>
            <a:ext cx="1074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F06C6"/>
                </a:solidFill>
                <a:cs typeface="Arial" charset="0"/>
              </a:rPr>
              <a:t>неверно</a:t>
            </a: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6572250" y="2571750"/>
            <a:ext cx="1074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F06C6"/>
                </a:solidFill>
                <a:cs typeface="Arial" charset="0"/>
              </a:rPr>
              <a:t>неверно</a:t>
            </a: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5643563" y="1928813"/>
            <a:ext cx="457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/>
              <a:t> </a:t>
            </a:r>
            <a:r>
              <a:rPr lang="ru-RU" sz="1800" b="1"/>
              <a:t>3</a:t>
            </a:r>
          </a:p>
        </p:txBody>
      </p:sp>
      <p:sp>
        <p:nvSpPr>
          <p:cNvPr id="80" name="TextBox 79"/>
          <p:cNvSpPr txBox="1">
            <a:spLocks noChangeArrowheads="1"/>
          </p:cNvSpPr>
          <p:nvPr/>
        </p:nvSpPr>
        <p:spPr bwMode="auto">
          <a:xfrm>
            <a:off x="5643563" y="2571750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/>
              <a:t> </a:t>
            </a:r>
            <a:r>
              <a:rPr lang="ru-RU" sz="1800" b="1"/>
              <a:t>5</a:t>
            </a: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5643563" y="2214563"/>
            <a:ext cx="457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/>
              <a:t> </a:t>
            </a:r>
            <a:r>
              <a:rPr lang="ru-RU" sz="1800" b="1"/>
              <a:t>4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6572250" y="2286000"/>
            <a:ext cx="1328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FF0000"/>
                </a:solidFill>
                <a:cs typeface="Arial" charset="0"/>
              </a:rPr>
              <a:t>правильно</a:t>
            </a:r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6572250" y="1928813"/>
            <a:ext cx="1074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F06C6"/>
                </a:solidFill>
                <a:cs typeface="Arial" charset="0"/>
              </a:rPr>
              <a:t>неверно</a:t>
            </a:r>
          </a:p>
        </p:txBody>
      </p:sp>
      <p:sp>
        <p:nvSpPr>
          <p:cNvPr id="84" name="TextBox 83"/>
          <p:cNvSpPr txBox="1">
            <a:spLocks noChangeArrowheads="1"/>
          </p:cNvSpPr>
          <p:nvPr/>
        </p:nvSpPr>
        <p:spPr bwMode="auto">
          <a:xfrm>
            <a:off x="6572250" y="4143375"/>
            <a:ext cx="1074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F06C6"/>
                </a:solidFill>
                <a:cs typeface="Arial" charset="0"/>
              </a:rPr>
              <a:t>неверно</a:t>
            </a:r>
          </a:p>
        </p:txBody>
      </p:sp>
      <p:sp>
        <p:nvSpPr>
          <p:cNvPr id="85" name="TextBox 84"/>
          <p:cNvSpPr txBox="1">
            <a:spLocks noChangeArrowheads="1"/>
          </p:cNvSpPr>
          <p:nvPr/>
        </p:nvSpPr>
        <p:spPr bwMode="auto">
          <a:xfrm>
            <a:off x="5643563" y="4429125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/>
              <a:t> </a:t>
            </a:r>
            <a:r>
              <a:rPr lang="ru-RU" sz="1800" b="1"/>
              <a:t>5</a:t>
            </a:r>
          </a:p>
        </p:txBody>
      </p: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5643563" y="4143375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/>
              <a:t> </a:t>
            </a:r>
            <a:r>
              <a:rPr lang="ru-RU" sz="1800" b="1"/>
              <a:t>3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5643563" y="3786188"/>
            <a:ext cx="457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800"/>
              <a:t> </a:t>
            </a:r>
            <a:r>
              <a:rPr lang="ru-RU" sz="1800" b="1"/>
              <a:t>6</a:t>
            </a:r>
          </a:p>
        </p:txBody>
      </p:sp>
      <p:sp>
        <p:nvSpPr>
          <p:cNvPr id="88" name="TextBox 87"/>
          <p:cNvSpPr txBox="1">
            <a:spLocks noChangeArrowheads="1"/>
          </p:cNvSpPr>
          <p:nvPr/>
        </p:nvSpPr>
        <p:spPr bwMode="auto">
          <a:xfrm>
            <a:off x="6572250" y="3857625"/>
            <a:ext cx="1328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FF0000"/>
                </a:solidFill>
                <a:cs typeface="Arial" charset="0"/>
              </a:rPr>
              <a:t>правильно</a:t>
            </a:r>
          </a:p>
        </p:txBody>
      </p:sp>
      <p:sp>
        <p:nvSpPr>
          <p:cNvPr id="89" name="TextBox 88"/>
          <p:cNvSpPr txBox="1">
            <a:spLocks noChangeArrowheads="1"/>
          </p:cNvSpPr>
          <p:nvPr/>
        </p:nvSpPr>
        <p:spPr bwMode="auto">
          <a:xfrm>
            <a:off x="6572250" y="4429125"/>
            <a:ext cx="1074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F06C6"/>
                </a:solidFill>
                <a:cs typeface="Arial" charset="0"/>
              </a:rPr>
              <a:t>неверно</a:t>
            </a:r>
          </a:p>
        </p:txBody>
      </p:sp>
      <p:sp>
        <p:nvSpPr>
          <p:cNvPr id="15364" name="TextBox 17"/>
          <p:cNvSpPr txBox="1">
            <a:spLocks noChangeArrowheads="1"/>
          </p:cNvSpPr>
          <p:nvPr/>
        </p:nvSpPr>
        <p:spPr bwMode="auto">
          <a:xfrm>
            <a:off x="357158" y="0"/>
            <a:ext cx="49292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990099"/>
                </a:solidFill>
                <a:latin typeface="Monotype Corsiva" pitchFamily="66" charset="0"/>
              </a:rPr>
              <a:t>тренажер  </a:t>
            </a:r>
            <a:r>
              <a:rPr lang="ru-RU" sz="4000" b="1" dirty="0">
                <a:solidFill>
                  <a:srgbClr val="990099"/>
                </a:solidFill>
                <a:latin typeface="Monotype Corsiva" pitchFamily="66" charset="0"/>
              </a:rPr>
              <a:t>«Проверь себя …»</a:t>
            </a:r>
          </a:p>
        </p:txBody>
      </p:sp>
      <p:pic>
        <p:nvPicPr>
          <p:cNvPr id="6205" name="Рисунок 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13" y="0"/>
            <a:ext cx="2143125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</p:childTnLst>
        </p:cTn>
      </p:par>
    </p:tnLst>
    <p:bldLst>
      <p:bldP spid="8" grpId="0"/>
      <p:bldP spid="20" grpId="0"/>
      <p:bldP spid="21" grpId="0"/>
      <p:bldP spid="22" grpId="0"/>
      <p:bldP spid="23" grpId="0"/>
      <p:bldP spid="24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34400" cy="13716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Формулы для вычисления площади боковой поверхности и полной поверхности пирамиды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48" y="1857364"/>
            <a:ext cx="5181600" cy="4343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Площадь боковой поверхности пирамиды равна сумме площадей ее боковых граней, т.е.</a:t>
            </a:r>
          </a:p>
          <a:p>
            <a:pPr marL="0" indent="0">
              <a:buFontTx/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b="1" i="1" baseline="-25000" dirty="0" err="1">
                <a:latin typeface="Times New Roman" pitchFamily="18" charset="0"/>
                <a:cs typeface="Times New Roman" pitchFamily="18" charset="0"/>
              </a:rPr>
              <a:t>бок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000" b="1" i="1" baseline="-25000" dirty="0">
                <a:latin typeface="Times New Roman" pitchFamily="18" charset="0"/>
                <a:cs typeface="Times New Roman" pitchFamily="18" charset="0"/>
              </a:rPr>
              <a:t>РАВ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000" b="1" i="1" baseline="-25000" dirty="0">
                <a:latin typeface="Times New Roman" pitchFamily="18" charset="0"/>
                <a:cs typeface="Times New Roman" pitchFamily="18" charset="0"/>
              </a:rPr>
              <a:t>РВС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+…+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b="1" i="1" baseline="-25000" dirty="0">
                <a:latin typeface="Times New Roman" pitchFamily="18" charset="0"/>
                <a:cs typeface="Times New Roman" pitchFamily="18" charset="0"/>
              </a:rPr>
              <a:t>PFA</a:t>
            </a:r>
          </a:p>
          <a:p>
            <a:pPr marL="0" indent="0">
              <a:buFontTx/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Площадь полной поверхности:</a:t>
            </a:r>
          </a:p>
          <a:p>
            <a:pPr marL="0" indent="0">
              <a:buFontTx/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b="1" i="1" baseline="-25000" dirty="0" err="1">
                <a:latin typeface="Times New Roman" pitchFamily="18" charset="0"/>
                <a:cs typeface="Times New Roman" pitchFamily="18" charset="0"/>
              </a:rPr>
              <a:t>пол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b="1" i="1" baseline="-25000" dirty="0" err="1">
                <a:latin typeface="Times New Roman" pitchFamily="18" charset="0"/>
                <a:cs typeface="Times New Roman" pitchFamily="18" charset="0"/>
              </a:rPr>
              <a:t>бок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b="1" i="1" baseline="-25000" dirty="0" err="1">
                <a:latin typeface="Times New Roman" pitchFamily="18" charset="0"/>
                <a:cs typeface="Times New Roman" pitchFamily="18" charset="0"/>
              </a:rPr>
              <a:t>осн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609600" y="4724400"/>
            <a:ext cx="3124200" cy="914400"/>
          </a:xfrm>
          <a:prstGeom prst="hexagon">
            <a:avLst>
              <a:gd name="adj" fmla="val 85417"/>
              <a:gd name="vf" fmla="val 115470"/>
            </a:avLst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2133600" y="2362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 flipH="1">
            <a:off x="609600" y="2438400"/>
            <a:ext cx="1524000" cy="2743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H="1">
            <a:off x="1447800" y="2438400"/>
            <a:ext cx="685800" cy="3200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2133600" y="2362200"/>
            <a:ext cx="838200" cy="3276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2133600" y="2438400"/>
            <a:ext cx="1600200" cy="2743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>
            <a:off x="1371600" y="2438400"/>
            <a:ext cx="762000" cy="2286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>
            <a:off x="2133600" y="2438400"/>
            <a:ext cx="838200" cy="2286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64" name="WordArt 12"/>
          <p:cNvSpPr>
            <a:spLocks noChangeArrowheads="1" noChangeShapeType="1" noTextEdit="1"/>
          </p:cNvSpPr>
          <p:nvPr/>
        </p:nvSpPr>
        <p:spPr bwMode="auto">
          <a:xfrm>
            <a:off x="304800" y="5105400"/>
            <a:ext cx="238125" cy="2841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1454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А</a:t>
            </a:r>
          </a:p>
        </p:txBody>
      </p:sp>
      <p:sp>
        <p:nvSpPr>
          <p:cNvPr id="23565" name="WordArt 13"/>
          <p:cNvSpPr>
            <a:spLocks noChangeArrowheads="1" noChangeShapeType="1" noTextEdit="1"/>
          </p:cNvSpPr>
          <p:nvPr/>
        </p:nvSpPr>
        <p:spPr bwMode="auto">
          <a:xfrm>
            <a:off x="1371600" y="5715000"/>
            <a:ext cx="152400" cy="2841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1593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В</a:t>
            </a:r>
          </a:p>
        </p:txBody>
      </p:sp>
      <p:sp>
        <p:nvSpPr>
          <p:cNvPr id="23566" name="WordArt 14"/>
          <p:cNvSpPr>
            <a:spLocks noChangeArrowheads="1" noChangeShapeType="1" noTextEdit="1"/>
          </p:cNvSpPr>
          <p:nvPr/>
        </p:nvSpPr>
        <p:spPr bwMode="auto">
          <a:xfrm>
            <a:off x="2895600" y="5715000"/>
            <a:ext cx="152400" cy="304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2801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С</a:t>
            </a:r>
          </a:p>
        </p:txBody>
      </p:sp>
      <p:sp>
        <p:nvSpPr>
          <p:cNvPr id="23567" name="WordArt 15"/>
          <p:cNvSpPr>
            <a:spLocks noChangeArrowheads="1" noChangeShapeType="1" noTextEdit="1"/>
          </p:cNvSpPr>
          <p:nvPr/>
        </p:nvSpPr>
        <p:spPr bwMode="auto">
          <a:xfrm>
            <a:off x="3810000" y="5029200"/>
            <a:ext cx="242888" cy="2841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1454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D</a:t>
            </a:r>
            <a:endParaRPr lang="ru-RU" sz="3600" kern="10" dirty="0">
              <a:ln w="9525">
                <a:solidFill>
                  <a:schemeClr val="accent2"/>
                </a:solidFill>
                <a:round/>
                <a:headEnd/>
                <a:tailEnd/>
              </a:ln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sp>
        <p:nvSpPr>
          <p:cNvPr id="23568" name="WordArt 16"/>
          <p:cNvSpPr>
            <a:spLocks noChangeArrowheads="1" noChangeShapeType="1" noTextEdit="1"/>
          </p:cNvSpPr>
          <p:nvPr/>
        </p:nvSpPr>
        <p:spPr bwMode="auto">
          <a:xfrm>
            <a:off x="3048000" y="4419600"/>
            <a:ext cx="214313" cy="2841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889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E</a:t>
            </a:r>
            <a:endParaRPr lang="ru-RU" sz="3600" kern="10">
              <a:ln w="9525">
                <a:solidFill>
                  <a:schemeClr val="accent2"/>
                </a:solidFill>
                <a:round/>
                <a:headEnd/>
                <a:tailEnd/>
              </a:ln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sp>
        <p:nvSpPr>
          <p:cNvPr id="23569" name="WordArt 17"/>
          <p:cNvSpPr>
            <a:spLocks noChangeArrowheads="1" noChangeShapeType="1" noTextEdit="1"/>
          </p:cNvSpPr>
          <p:nvPr/>
        </p:nvSpPr>
        <p:spPr bwMode="auto">
          <a:xfrm>
            <a:off x="1066800" y="4419600"/>
            <a:ext cx="228600" cy="2286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0241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F</a:t>
            </a:r>
            <a:endParaRPr lang="ru-RU" sz="3600" kern="10">
              <a:ln w="9525">
                <a:solidFill>
                  <a:schemeClr val="accent2"/>
                </a:solidFill>
                <a:round/>
                <a:headEnd/>
                <a:tailEnd/>
              </a:ln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sp>
        <p:nvSpPr>
          <p:cNvPr id="23570" name="WordArt 18"/>
          <p:cNvSpPr>
            <a:spLocks noChangeArrowheads="1" noChangeShapeType="1" noTextEdit="1"/>
          </p:cNvSpPr>
          <p:nvPr/>
        </p:nvSpPr>
        <p:spPr bwMode="auto">
          <a:xfrm>
            <a:off x="2286000" y="2133600"/>
            <a:ext cx="128588" cy="2841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7681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P</a:t>
            </a:r>
            <a:endParaRPr lang="ru-RU" sz="3600" kern="10">
              <a:ln w="9525">
                <a:solidFill>
                  <a:schemeClr val="accent2"/>
                </a:solidFill>
                <a:round/>
                <a:headEnd/>
                <a:tailEnd/>
              </a:ln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sp>
        <p:nvSpPr>
          <p:cNvPr id="23571" name="Line 19"/>
          <p:cNvSpPr>
            <a:spLocks noChangeShapeType="1"/>
          </p:cNvSpPr>
          <p:nvPr/>
        </p:nvSpPr>
        <p:spPr bwMode="auto">
          <a:xfrm>
            <a:off x="2133600" y="2362200"/>
            <a:ext cx="0" cy="2819400"/>
          </a:xfrm>
          <a:prstGeom prst="line">
            <a:avLst/>
          </a:prstGeom>
          <a:noFill/>
          <a:ln w="38100">
            <a:solidFill>
              <a:srgbClr val="99FFCC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2057400" y="5105400"/>
            <a:ext cx="1524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3" name="WordArt 21"/>
          <p:cNvSpPr>
            <a:spLocks noChangeArrowheads="1" noChangeShapeType="1" noTextEdit="1"/>
          </p:cNvSpPr>
          <p:nvPr/>
        </p:nvSpPr>
        <p:spPr bwMode="auto">
          <a:xfrm>
            <a:off x="2133600" y="5181600"/>
            <a:ext cx="152400" cy="304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4153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Times New Roman"/>
                <a:cs typeface="Times New Roman"/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2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2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2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25500" y="274638"/>
            <a:ext cx="7813675" cy="985837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Правильная пирамида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85720" y="2000240"/>
            <a:ext cx="5334000" cy="2895600"/>
          </a:xfrm>
        </p:spPr>
        <p:txBody>
          <a:bodyPr>
            <a:normAutofit lnSpcReduction="10000"/>
          </a:bodyPr>
          <a:lstStyle/>
          <a:p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Теорема.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Площадь боковой поверхности правильной пирамиды равна половине произведения периметра основания на апофему, т.е.</a:t>
            </a:r>
          </a:p>
          <a:p>
            <a:pPr>
              <a:buFontTx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b="1" i="1" baseline="-25000" dirty="0" err="1">
                <a:latin typeface="Times New Roman" pitchFamily="18" charset="0"/>
                <a:cs typeface="Times New Roman" pitchFamily="18" charset="0"/>
              </a:rPr>
              <a:t>бок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b="1" i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i="1" baseline="-25000" dirty="0">
                <a:latin typeface="Times New Roman" pitchFamily="18" charset="0"/>
                <a:cs typeface="Times New Roman" pitchFamily="18" charset="0"/>
              </a:rPr>
              <a:t>осн</a:t>
            </a:r>
            <a:r>
              <a:rPr lang="ru-RU" sz="4400" b="1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7" name="Oval 5"/>
          <p:cNvSpPr>
            <a:spLocks noChangeArrowheads="1"/>
          </p:cNvSpPr>
          <p:nvPr/>
        </p:nvSpPr>
        <p:spPr bwMode="auto">
          <a:xfrm>
            <a:off x="5791200" y="4267200"/>
            <a:ext cx="2590800" cy="1371600"/>
          </a:xfrm>
          <a:prstGeom prst="ellipse">
            <a:avLst/>
          </a:prstGeom>
          <a:solidFill>
            <a:srgbClr val="99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78" name="AutoShape 6"/>
          <p:cNvSpPr>
            <a:spLocks noChangeArrowheads="1"/>
          </p:cNvSpPr>
          <p:nvPr/>
        </p:nvSpPr>
        <p:spPr bwMode="auto">
          <a:xfrm>
            <a:off x="5791200" y="4419600"/>
            <a:ext cx="2590800" cy="1066800"/>
          </a:xfrm>
          <a:prstGeom prst="hexagon">
            <a:avLst>
              <a:gd name="adj" fmla="val 47919"/>
              <a:gd name="vf" fmla="val 115470"/>
            </a:avLst>
          </a:prstGeom>
          <a:solidFill>
            <a:srgbClr val="FF3D3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5791200" y="4953000"/>
            <a:ext cx="5334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6324600" y="5486400"/>
            <a:ext cx="1524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 flipV="1">
            <a:off x="7848600" y="4953000"/>
            <a:ext cx="5334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 flipV="1">
            <a:off x="5791200" y="4419600"/>
            <a:ext cx="5334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6324600" y="4419600"/>
            <a:ext cx="16002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>
            <a:off x="7848600" y="4419600"/>
            <a:ext cx="5334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 flipH="1">
            <a:off x="6324600" y="1981200"/>
            <a:ext cx="838200" cy="24384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7162800" y="1981200"/>
            <a:ext cx="685800" cy="24384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 flipH="1">
            <a:off x="5791200" y="1981200"/>
            <a:ext cx="1371600" cy="297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 flipH="1">
            <a:off x="6324600" y="1981200"/>
            <a:ext cx="838200" cy="3505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>
            <a:off x="7162800" y="1981200"/>
            <a:ext cx="685800" cy="3505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7162800" y="1981200"/>
            <a:ext cx="1219200" cy="297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 flipH="1">
            <a:off x="6019800" y="1981200"/>
            <a:ext cx="1143000" cy="32004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 flipH="1">
            <a:off x="7086600" y="1981200"/>
            <a:ext cx="76200" cy="297180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93" name="WordArt 21"/>
          <p:cNvSpPr>
            <a:spLocks noChangeArrowheads="1" noChangeShapeType="1" noTextEdit="1"/>
          </p:cNvSpPr>
          <p:nvPr/>
        </p:nvSpPr>
        <p:spPr bwMode="auto">
          <a:xfrm>
            <a:off x="7315200" y="1676400"/>
            <a:ext cx="228600" cy="22860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Р</a:t>
            </a:r>
          </a:p>
        </p:txBody>
      </p:sp>
      <p:sp>
        <p:nvSpPr>
          <p:cNvPr id="28694" name="WordArt 22"/>
          <p:cNvSpPr>
            <a:spLocks noChangeArrowheads="1" noChangeShapeType="1" noTextEdit="1"/>
          </p:cNvSpPr>
          <p:nvPr/>
        </p:nvSpPr>
        <p:spPr bwMode="auto">
          <a:xfrm>
            <a:off x="7239000" y="4724400"/>
            <a:ext cx="228600" cy="30480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О</a:t>
            </a:r>
          </a:p>
        </p:txBody>
      </p:sp>
      <p:sp>
        <p:nvSpPr>
          <p:cNvPr id="28695" name="WordArt 23"/>
          <p:cNvSpPr>
            <a:spLocks noChangeArrowheads="1" noChangeShapeType="1" noTextEdit="1"/>
          </p:cNvSpPr>
          <p:nvPr/>
        </p:nvSpPr>
        <p:spPr bwMode="auto">
          <a:xfrm>
            <a:off x="5715000" y="5105400"/>
            <a:ext cx="166688" cy="28575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Н</a:t>
            </a:r>
          </a:p>
        </p:txBody>
      </p:sp>
      <p:sp>
        <p:nvSpPr>
          <p:cNvPr id="28696" name="Line 24"/>
          <p:cNvSpPr>
            <a:spLocks noChangeShapeType="1"/>
          </p:cNvSpPr>
          <p:nvPr/>
        </p:nvSpPr>
        <p:spPr bwMode="auto">
          <a:xfrm flipH="1">
            <a:off x="6324600" y="4953000"/>
            <a:ext cx="762000" cy="533400"/>
          </a:xfrm>
          <a:prstGeom prst="line">
            <a:avLst/>
          </a:prstGeom>
          <a:noFill/>
          <a:ln w="38100">
            <a:solidFill>
              <a:srgbClr val="0033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97" name="Line 25"/>
          <p:cNvSpPr>
            <a:spLocks noChangeShapeType="1"/>
          </p:cNvSpPr>
          <p:nvPr/>
        </p:nvSpPr>
        <p:spPr bwMode="auto">
          <a:xfrm flipH="1">
            <a:off x="5791200" y="4953000"/>
            <a:ext cx="1295400" cy="0"/>
          </a:xfrm>
          <a:prstGeom prst="line">
            <a:avLst/>
          </a:prstGeom>
          <a:noFill/>
          <a:ln w="38100">
            <a:solidFill>
              <a:srgbClr val="0033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98" name="WordArt 26"/>
          <p:cNvSpPr>
            <a:spLocks noChangeArrowheads="1" noChangeShapeType="1" noTextEdit="1"/>
          </p:cNvSpPr>
          <p:nvPr/>
        </p:nvSpPr>
        <p:spPr bwMode="auto">
          <a:xfrm>
            <a:off x="6781800" y="5181600"/>
            <a:ext cx="228600" cy="1524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75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8699" name="WordArt 27"/>
          <p:cNvSpPr>
            <a:spLocks noChangeArrowheads="1" noChangeShapeType="1" noTextEdit="1"/>
          </p:cNvSpPr>
          <p:nvPr/>
        </p:nvSpPr>
        <p:spPr bwMode="auto">
          <a:xfrm>
            <a:off x="6553200" y="4724400"/>
            <a:ext cx="228600" cy="1524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75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8700" name="Line 28"/>
          <p:cNvSpPr>
            <a:spLocks noChangeShapeType="1"/>
          </p:cNvSpPr>
          <p:nvPr/>
        </p:nvSpPr>
        <p:spPr bwMode="auto">
          <a:xfrm flipV="1">
            <a:off x="6019800" y="4953000"/>
            <a:ext cx="1066800" cy="228600"/>
          </a:xfrm>
          <a:prstGeom prst="line">
            <a:avLst/>
          </a:prstGeom>
          <a:noFill/>
          <a:ln w="28575">
            <a:solidFill>
              <a:srgbClr val="FF99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701" name="WordArt 29"/>
          <p:cNvSpPr>
            <a:spLocks noChangeArrowheads="1" noChangeShapeType="1" noTextEdit="1"/>
          </p:cNvSpPr>
          <p:nvPr/>
        </p:nvSpPr>
        <p:spPr bwMode="auto">
          <a:xfrm>
            <a:off x="6477000" y="5105400"/>
            <a:ext cx="152400" cy="1524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8702" name="WordArt 30"/>
          <p:cNvSpPr>
            <a:spLocks noChangeArrowheads="1" noChangeShapeType="1" noTextEdit="1"/>
          </p:cNvSpPr>
          <p:nvPr/>
        </p:nvSpPr>
        <p:spPr bwMode="auto">
          <a:xfrm>
            <a:off x="6248400" y="3962400"/>
            <a:ext cx="76200" cy="2286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511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Magneto"/>
              </a:rPr>
              <a:t>l</a:t>
            </a:r>
            <a:endParaRPr lang="ru-RU" sz="3600" kern="10">
              <a:ln w="9525">
                <a:solidFill>
                  <a:schemeClr val="accent2"/>
                </a:solidFill>
                <a:round/>
                <a:headEnd/>
                <a:tailEnd/>
              </a:ln>
              <a:solidFill>
                <a:schemeClr val="accent2"/>
              </a:solidFill>
            </a:endParaRPr>
          </a:p>
        </p:txBody>
      </p:sp>
      <p:sp>
        <p:nvSpPr>
          <p:cNvPr id="28707" name="WordArt 35"/>
          <p:cNvSpPr>
            <a:spLocks noChangeArrowheads="1" noChangeShapeType="1" noTextEdit="1"/>
          </p:cNvSpPr>
          <p:nvPr/>
        </p:nvSpPr>
        <p:spPr bwMode="auto">
          <a:xfrm>
            <a:off x="3071802" y="4286256"/>
            <a:ext cx="142876" cy="34292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431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Mistral"/>
              </a:rPr>
              <a:t>l</a:t>
            </a:r>
            <a:endParaRPr lang="ru-RU" sz="3600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latin typeface="Mistr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00"/>
                            </p:stCondLst>
                            <p:childTnLst>
                              <p:par>
                                <p:cTn id="1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9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6" grpId="0" build="p"/>
      <p:bldP spid="2870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Упражнение </a:t>
            </a:r>
            <a:r>
              <a:rPr lang="ru-RU" sz="32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4" name="Picture 2" descr="C:\Documents and Settings\семья\Local Settings\Temporary Internet Files\Content.IE5\BZC6PMWW\MC900434411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4786322"/>
            <a:ext cx="1625600" cy="1828800"/>
          </a:xfrm>
          <a:prstGeom prst="rect">
            <a:avLst/>
          </a:prstGeom>
          <a:noFill/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500034" y="928670"/>
            <a:ext cx="821537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  <a:tab pos="21621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Найдите площадь боковой поверхности правильной треугольной пирамиды со стороной основания 6 см и высотой 1 см.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  <a:tab pos="2162175" algn="l"/>
              </a:tabLst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Рисунок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2857496"/>
            <a:ext cx="4171282" cy="3000396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57200" y="1628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216217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Упражнение </a:t>
            </a:r>
            <a:r>
              <a:rPr lang="ru-RU" sz="32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457200" y="685800"/>
            <a:ext cx="84582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Найдите площадь боковой поверхности правильной четырёхугольной пирамиды,   сторона  основания которой равна 6 см и высота 4 см.</a:t>
            </a: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2286000"/>
            <a:ext cx="3532326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4" name="Picture 2" descr="C:\Documents and Settings\семья\Local Settings\Temporary Internet Files\Content.IE5\BZC6PMWW\MC900434411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82" y="4786322"/>
            <a:ext cx="16256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Упражнение </a:t>
            </a:r>
            <a:r>
              <a:rPr lang="ru-RU" sz="32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523" name="Text Box 1027"/>
          <p:cNvSpPr txBox="1">
            <a:spLocks noChangeArrowheads="1"/>
          </p:cNvSpPr>
          <p:nvPr/>
        </p:nvSpPr>
        <p:spPr bwMode="auto">
          <a:xfrm>
            <a:off x="457200" y="685800"/>
            <a:ext cx="84582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Найдите площадь боковой поверхности правильной шестиугольной пирамиды со стороной основания 4  см и высотой 2 см.</a:t>
            </a:r>
          </a:p>
        </p:txBody>
      </p:sp>
      <p:pic>
        <p:nvPicPr>
          <p:cNvPr id="107526" name="Picture 10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8838" y="2355850"/>
            <a:ext cx="4884737" cy="214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C:\Documents and Settings\семья\Local Settings\Temporary Internet Files\Content.IE5\BZC6PMWW\MC900434411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82" y="4786322"/>
            <a:ext cx="16256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1883</TotalTime>
  <Words>529</Words>
  <Application>Microsoft Office PowerPoint</Application>
  <PresentationFormat>Экран (4:3)</PresentationFormat>
  <Paragraphs>182</Paragraphs>
  <Slides>16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Оформление по умолчанию</vt:lpstr>
      <vt:lpstr>Тема Office</vt:lpstr>
      <vt:lpstr>Слайд 1</vt:lpstr>
      <vt:lpstr>Слайд 2</vt:lpstr>
      <vt:lpstr>На каких рисунках сечение построено неверно? </vt:lpstr>
      <vt:lpstr>Построить сечение тетраэдра плоскостью, заданной тремя точками.</vt:lpstr>
      <vt:lpstr>Построить сечение тетраэдра плоскостью, заданной тремя точками.</vt:lpstr>
      <vt:lpstr>Слайд 6</vt:lpstr>
      <vt:lpstr>Слайд 7</vt:lpstr>
      <vt:lpstr>Слайд 8</vt:lpstr>
      <vt:lpstr>Слайд 9</vt:lpstr>
      <vt:lpstr>Слайд 10</vt:lpstr>
      <vt:lpstr>1. Сколько боковых рёбер у пятиугольной пирамиды?</vt:lpstr>
      <vt:lpstr>Формулы для вычисления площади боковой поверхности и полной поверхности пирамиды</vt:lpstr>
      <vt:lpstr>Правильная пирамида</vt:lpstr>
      <vt:lpstr>Упражнение 1</vt:lpstr>
      <vt:lpstr>Упражнение 1</vt:lpstr>
      <vt:lpstr>Упражнение 2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Михаил</dc:creator>
  <cp:lastModifiedBy>SamLab.ws</cp:lastModifiedBy>
  <cp:revision>84</cp:revision>
  <dcterms:created xsi:type="dcterms:W3CDTF">2008-11-23T08:10:59Z</dcterms:created>
  <dcterms:modified xsi:type="dcterms:W3CDTF">2016-09-25T22:00:40Z</dcterms:modified>
</cp:coreProperties>
</file>